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141412907" r:id="rId3"/>
    <p:sldId id="2141412908" r:id="rId4"/>
    <p:sldId id="2141412906" r:id="rId5"/>
    <p:sldId id="2141412911" r:id="rId6"/>
    <p:sldId id="2141412912" r:id="rId7"/>
    <p:sldId id="2141412929" r:id="rId8"/>
    <p:sldId id="2141412913" r:id="rId9"/>
    <p:sldId id="2141412919" r:id="rId10"/>
    <p:sldId id="2141412915" r:id="rId11"/>
    <p:sldId id="2141412923" r:id="rId12"/>
    <p:sldId id="2141412916" r:id="rId13"/>
    <p:sldId id="2141412926" r:id="rId14"/>
    <p:sldId id="2141412917" r:id="rId15"/>
    <p:sldId id="2141412910" r:id="rId16"/>
    <p:sldId id="2141412921" r:id="rId17"/>
    <p:sldId id="2141412927" r:id="rId18"/>
    <p:sldId id="2141412925" r:id="rId19"/>
    <p:sldId id="2141412918" r:id="rId20"/>
    <p:sldId id="2141412928" r:id="rId21"/>
    <p:sldId id="2141412924" r:id="rId22"/>
    <p:sldId id="2141412920" r:id="rId23"/>
    <p:sldId id="214141292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3766" autoAdjust="0"/>
  </p:normalViewPr>
  <p:slideViewPr>
    <p:cSldViewPr snapToGrid="0">
      <p:cViewPr varScale="1">
        <p:scale>
          <a:sx n="127" d="100"/>
          <a:sy n="127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41765A-1B04-D944-98E7-75CB8AC1CE50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A6154624-9DD6-B440-B16F-5794F15DEAAD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3200" dirty="0"/>
            <a:t>内容</a:t>
          </a:r>
        </a:p>
      </dgm:t>
    </dgm:pt>
    <dgm:pt modelId="{E704EA2F-1D2F-5D49-9F43-E9AA17D0D020}" type="parTrans" cxnId="{EA942F44-B99E-F543-8CFC-D66921389FC6}">
      <dgm:prSet/>
      <dgm:spPr/>
      <dgm:t>
        <a:bodyPr/>
        <a:lstStyle/>
        <a:p>
          <a:endParaRPr lang="zh-CN" altLang="en-US"/>
        </a:p>
      </dgm:t>
    </dgm:pt>
    <dgm:pt modelId="{2AB28500-DC58-E54E-A8C7-E30D2DD3DF32}" type="sibTrans" cxnId="{EA942F44-B99E-F543-8CFC-D66921389FC6}">
      <dgm:prSet/>
      <dgm:spPr/>
      <dgm:t>
        <a:bodyPr/>
        <a:lstStyle/>
        <a:p>
          <a:endParaRPr lang="zh-CN" altLang="en-US"/>
        </a:p>
      </dgm:t>
    </dgm:pt>
    <dgm:pt modelId="{A062D1AD-8232-2742-833A-7A8665A2C738}">
      <dgm:prSet phldrT="[文本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zh-CN" altLang="en-US" sz="2400" dirty="0"/>
            <a:t>技术</a:t>
          </a:r>
        </a:p>
      </dgm:t>
    </dgm:pt>
    <dgm:pt modelId="{4EBC8BE1-B649-EA42-B430-5F75563853BF}" type="parTrans" cxnId="{BE08C706-757D-F640-A975-A0FC432E9678}">
      <dgm:prSet/>
      <dgm:spPr/>
      <dgm:t>
        <a:bodyPr/>
        <a:lstStyle/>
        <a:p>
          <a:endParaRPr lang="zh-CN" altLang="en-US"/>
        </a:p>
      </dgm:t>
    </dgm:pt>
    <dgm:pt modelId="{6466B445-12C6-4746-A893-9D6E8AA41305}" type="sibTrans" cxnId="{BE08C706-757D-F640-A975-A0FC432E9678}">
      <dgm:prSet/>
      <dgm:spPr/>
      <dgm:t>
        <a:bodyPr/>
        <a:lstStyle/>
        <a:p>
          <a:endParaRPr lang="zh-CN" altLang="en-US"/>
        </a:p>
      </dgm:t>
    </dgm:pt>
    <dgm:pt modelId="{22F3E933-C382-744B-BE0C-C6FB4F27B46B}">
      <dgm:prSet phldrT="[文本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zh-CN" altLang="en-US" sz="2400" dirty="0"/>
            <a:t>平台</a:t>
          </a:r>
        </a:p>
      </dgm:t>
    </dgm:pt>
    <dgm:pt modelId="{BB603FA9-B23D-884B-85EE-37ED19E75E16}" type="parTrans" cxnId="{644A622F-C995-A44B-86E3-D44DDA836BE9}">
      <dgm:prSet/>
      <dgm:spPr/>
      <dgm:t>
        <a:bodyPr/>
        <a:lstStyle/>
        <a:p>
          <a:endParaRPr lang="zh-CN" altLang="en-US"/>
        </a:p>
      </dgm:t>
    </dgm:pt>
    <dgm:pt modelId="{B1E24B0A-8AE7-DC41-B3FD-C2AB500C3E62}" type="sibTrans" cxnId="{644A622F-C995-A44B-86E3-D44DDA836BE9}">
      <dgm:prSet/>
      <dgm:spPr/>
      <dgm:t>
        <a:bodyPr/>
        <a:lstStyle/>
        <a:p>
          <a:endParaRPr lang="zh-CN" altLang="en-US"/>
        </a:p>
      </dgm:t>
    </dgm:pt>
    <dgm:pt modelId="{474E8C8D-8D2D-F949-BAD7-1B6E4C1FEAB3}" type="pres">
      <dgm:prSet presAssocID="{D041765A-1B04-D944-98E7-75CB8AC1CE5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3D4D97C-3EC0-154A-9A26-43A16284C413}" type="pres">
      <dgm:prSet presAssocID="{A6154624-9DD6-B440-B16F-5794F15DEAAD}" presName="gear1" presStyleLbl="node1" presStyleIdx="0" presStyleCnt="3" custScaleX="89272" custScaleY="87989" custLinFactNeighborX="321" custLinFactNeighborY="908">
        <dgm:presLayoutVars>
          <dgm:chMax val="1"/>
          <dgm:bulletEnabled val="1"/>
        </dgm:presLayoutVars>
      </dgm:prSet>
      <dgm:spPr/>
    </dgm:pt>
    <dgm:pt modelId="{64AFF24D-BBC2-E54F-9356-E7F338BB221A}" type="pres">
      <dgm:prSet presAssocID="{A6154624-9DD6-B440-B16F-5794F15DEAAD}" presName="gear1srcNode" presStyleLbl="node1" presStyleIdx="0" presStyleCnt="3"/>
      <dgm:spPr/>
    </dgm:pt>
    <dgm:pt modelId="{BD868C00-AC2B-C441-A5B4-BBE97B9E4568}" type="pres">
      <dgm:prSet presAssocID="{A6154624-9DD6-B440-B16F-5794F15DEAAD}" presName="gear1dstNode" presStyleLbl="node1" presStyleIdx="0" presStyleCnt="3"/>
      <dgm:spPr/>
    </dgm:pt>
    <dgm:pt modelId="{3499E3CA-8248-3145-9658-D86DFA07A3F1}" type="pres">
      <dgm:prSet presAssocID="{A062D1AD-8232-2742-833A-7A8665A2C738}" presName="gear2" presStyleLbl="node1" presStyleIdx="1" presStyleCnt="3" custLinFactNeighborX="1531" custLinFactNeighborY="4649">
        <dgm:presLayoutVars>
          <dgm:chMax val="1"/>
          <dgm:bulletEnabled val="1"/>
        </dgm:presLayoutVars>
      </dgm:prSet>
      <dgm:spPr/>
    </dgm:pt>
    <dgm:pt modelId="{7C61FB80-8452-9C42-9DEF-8919EA876D40}" type="pres">
      <dgm:prSet presAssocID="{A062D1AD-8232-2742-833A-7A8665A2C738}" presName="gear2srcNode" presStyleLbl="node1" presStyleIdx="1" presStyleCnt="3"/>
      <dgm:spPr/>
    </dgm:pt>
    <dgm:pt modelId="{F9549C5A-D29B-314F-A18A-D6AE349CFC08}" type="pres">
      <dgm:prSet presAssocID="{A062D1AD-8232-2742-833A-7A8665A2C738}" presName="gear2dstNode" presStyleLbl="node1" presStyleIdx="1" presStyleCnt="3"/>
      <dgm:spPr/>
    </dgm:pt>
    <dgm:pt modelId="{00DBADC3-7B7F-334C-B0DF-BEC33F0B1BD9}" type="pres">
      <dgm:prSet presAssocID="{22F3E933-C382-744B-BE0C-C6FB4F27B46B}" presName="gear3" presStyleLbl="node1" presStyleIdx="2" presStyleCnt="3" custLinFactNeighborX="2385" custLinFactNeighborY="9336"/>
      <dgm:spPr/>
    </dgm:pt>
    <dgm:pt modelId="{E41C6D75-94E8-9340-877D-DA48BD48E263}" type="pres">
      <dgm:prSet presAssocID="{22F3E933-C382-744B-BE0C-C6FB4F27B46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AD4CE96-EA87-2445-B3C4-60BD51577069}" type="pres">
      <dgm:prSet presAssocID="{22F3E933-C382-744B-BE0C-C6FB4F27B46B}" presName="gear3srcNode" presStyleLbl="node1" presStyleIdx="2" presStyleCnt="3"/>
      <dgm:spPr/>
    </dgm:pt>
    <dgm:pt modelId="{949643A5-D788-0945-A654-5E4B7818C740}" type="pres">
      <dgm:prSet presAssocID="{22F3E933-C382-744B-BE0C-C6FB4F27B46B}" presName="gear3dstNode" presStyleLbl="node1" presStyleIdx="2" presStyleCnt="3"/>
      <dgm:spPr/>
    </dgm:pt>
    <dgm:pt modelId="{380B2F49-03E5-1649-BD2B-82CC5C31D1E1}" type="pres">
      <dgm:prSet presAssocID="{2AB28500-DC58-E54E-A8C7-E30D2DD3DF32}" presName="connector1" presStyleLbl="sibTrans2D1" presStyleIdx="0" presStyleCnt="3"/>
      <dgm:spPr/>
    </dgm:pt>
    <dgm:pt modelId="{EF2752D1-6D20-1242-9567-F8E0521A1B0C}" type="pres">
      <dgm:prSet presAssocID="{6466B445-12C6-4746-A893-9D6E8AA41305}" presName="connector2" presStyleLbl="sibTrans2D1" presStyleIdx="1" presStyleCnt="3"/>
      <dgm:spPr/>
    </dgm:pt>
    <dgm:pt modelId="{B12662D3-16A7-3346-BD8D-9D34F81B1828}" type="pres">
      <dgm:prSet presAssocID="{B1E24B0A-8AE7-DC41-B3FD-C2AB500C3E62}" presName="connector3" presStyleLbl="sibTrans2D1" presStyleIdx="2" presStyleCnt="3"/>
      <dgm:spPr/>
    </dgm:pt>
  </dgm:ptLst>
  <dgm:cxnLst>
    <dgm:cxn modelId="{0BDCB503-0165-9845-AF76-AF335FFE4764}" type="presOf" srcId="{A6154624-9DD6-B440-B16F-5794F15DEAAD}" destId="{64AFF24D-BBC2-E54F-9356-E7F338BB221A}" srcOrd="1" destOrd="0" presId="urn:microsoft.com/office/officeart/2005/8/layout/gear1"/>
    <dgm:cxn modelId="{BE08C706-757D-F640-A975-A0FC432E9678}" srcId="{D041765A-1B04-D944-98E7-75CB8AC1CE50}" destId="{A062D1AD-8232-2742-833A-7A8665A2C738}" srcOrd="1" destOrd="0" parTransId="{4EBC8BE1-B649-EA42-B430-5F75563853BF}" sibTransId="{6466B445-12C6-4746-A893-9D6E8AA41305}"/>
    <dgm:cxn modelId="{A354CD09-D8D5-8541-8E27-758FF4888FF5}" type="presOf" srcId="{22F3E933-C382-744B-BE0C-C6FB4F27B46B}" destId="{949643A5-D788-0945-A654-5E4B7818C740}" srcOrd="3" destOrd="0" presId="urn:microsoft.com/office/officeart/2005/8/layout/gear1"/>
    <dgm:cxn modelId="{15258D12-2EEB-C546-A8A8-0C18CA56DDE2}" type="presOf" srcId="{D041765A-1B04-D944-98E7-75CB8AC1CE50}" destId="{474E8C8D-8D2D-F949-BAD7-1B6E4C1FEAB3}" srcOrd="0" destOrd="0" presId="urn:microsoft.com/office/officeart/2005/8/layout/gear1"/>
    <dgm:cxn modelId="{644A622F-C995-A44B-86E3-D44DDA836BE9}" srcId="{D041765A-1B04-D944-98E7-75CB8AC1CE50}" destId="{22F3E933-C382-744B-BE0C-C6FB4F27B46B}" srcOrd="2" destOrd="0" parTransId="{BB603FA9-B23D-884B-85EE-37ED19E75E16}" sibTransId="{B1E24B0A-8AE7-DC41-B3FD-C2AB500C3E62}"/>
    <dgm:cxn modelId="{5AA71C3E-5C7C-504D-95A7-BED8C97D86AE}" type="presOf" srcId="{B1E24B0A-8AE7-DC41-B3FD-C2AB500C3E62}" destId="{B12662D3-16A7-3346-BD8D-9D34F81B1828}" srcOrd="0" destOrd="0" presId="urn:microsoft.com/office/officeart/2005/8/layout/gear1"/>
    <dgm:cxn modelId="{EA942F44-B99E-F543-8CFC-D66921389FC6}" srcId="{D041765A-1B04-D944-98E7-75CB8AC1CE50}" destId="{A6154624-9DD6-B440-B16F-5794F15DEAAD}" srcOrd="0" destOrd="0" parTransId="{E704EA2F-1D2F-5D49-9F43-E9AA17D0D020}" sibTransId="{2AB28500-DC58-E54E-A8C7-E30D2DD3DF32}"/>
    <dgm:cxn modelId="{FC474845-9706-3E4C-B325-45248AB0ADBE}" type="presOf" srcId="{6466B445-12C6-4746-A893-9D6E8AA41305}" destId="{EF2752D1-6D20-1242-9567-F8E0521A1B0C}" srcOrd="0" destOrd="0" presId="urn:microsoft.com/office/officeart/2005/8/layout/gear1"/>
    <dgm:cxn modelId="{FF511C51-AF18-DE4E-8CDA-1094F70B9D9E}" type="presOf" srcId="{A6154624-9DD6-B440-B16F-5794F15DEAAD}" destId="{23D4D97C-3EC0-154A-9A26-43A16284C413}" srcOrd="0" destOrd="0" presId="urn:microsoft.com/office/officeart/2005/8/layout/gear1"/>
    <dgm:cxn modelId="{A7D98F6D-5B69-794E-B6D7-B52E59CB1BCB}" type="presOf" srcId="{A062D1AD-8232-2742-833A-7A8665A2C738}" destId="{F9549C5A-D29B-314F-A18A-D6AE349CFC08}" srcOrd="2" destOrd="0" presId="urn:microsoft.com/office/officeart/2005/8/layout/gear1"/>
    <dgm:cxn modelId="{2B828582-17DA-1F4C-BA66-BDE9ECF1E128}" type="presOf" srcId="{A062D1AD-8232-2742-833A-7A8665A2C738}" destId="{7C61FB80-8452-9C42-9DEF-8919EA876D40}" srcOrd="1" destOrd="0" presId="urn:microsoft.com/office/officeart/2005/8/layout/gear1"/>
    <dgm:cxn modelId="{6FF7FDA8-17D3-F14F-8C0C-5FFCF4AA69B3}" type="presOf" srcId="{2AB28500-DC58-E54E-A8C7-E30D2DD3DF32}" destId="{380B2F49-03E5-1649-BD2B-82CC5C31D1E1}" srcOrd="0" destOrd="0" presId="urn:microsoft.com/office/officeart/2005/8/layout/gear1"/>
    <dgm:cxn modelId="{BEB1E3B2-234A-A54D-8461-FB6E7527C92C}" type="presOf" srcId="{22F3E933-C382-744B-BE0C-C6FB4F27B46B}" destId="{00DBADC3-7B7F-334C-B0DF-BEC33F0B1BD9}" srcOrd="0" destOrd="0" presId="urn:microsoft.com/office/officeart/2005/8/layout/gear1"/>
    <dgm:cxn modelId="{535221BE-3446-A24F-B444-279A3EC02CE5}" type="presOf" srcId="{22F3E933-C382-744B-BE0C-C6FB4F27B46B}" destId="{8AD4CE96-EA87-2445-B3C4-60BD51577069}" srcOrd="2" destOrd="0" presId="urn:microsoft.com/office/officeart/2005/8/layout/gear1"/>
    <dgm:cxn modelId="{2A5869C7-E9A7-7147-8B0E-04D1363049DA}" type="presOf" srcId="{A062D1AD-8232-2742-833A-7A8665A2C738}" destId="{3499E3CA-8248-3145-9658-D86DFA07A3F1}" srcOrd="0" destOrd="0" presId="urn:microsoft.com/office/officeart/2005/8/layout/gear1"/>
    <dgm:cxn modelId="{EC8518DA-A545-F841-9468-23D47AAB6B62}" type="presOf" srcId="{22F3E933-C382-744B-BE0C-C6FB4F27B46B}" destId="{E41C6D75-94E8-9340-877D-DA48BD48E263}" srcOrd="1" destOrd="0" presId="urn:microsoft.com/office/officeart/2005/8/layout/gear1"/>
    <dgm:cxn modelId="{24CC39DF-6441-B74C-83DE-E4E5B7EC6FE2}" type="presOf" srcId="{A6154624-9DD6-B440-B16F-5794F15DEAAD}" destId="{BD868C00-AC2B-C441-A5B4-BBE97B9E4568}" srcOrd="2" destOrd="0" presId="urn:microsoft.com/office/officeart/2005/8/layout/gear1"/>
    <dgm:cxn modelId="{71B4D423-2F33-4E40-8743-18DA42B9C4C3}" type="presParOf" srcId="{474E8C8D-8D2D-F949-BAD7-1B6E4C1FEAB3}" destId="{23D4D97C-3EC0-154A-9A26-43A16284C413}" srcOrd="0" destOrd="0" presId="urn:microsoft.com/office/officeart/2005/8/layout/gear1"/>
    <dgm:cxn modelId="{55CD576B-9EDD-1C44-A925-24B20E6DAE86}" type="presParOf" srcId="{474E8C8D-8D2D-F949-BAD7-1B6E4C1FEAB3}" destId="{64AFF24D-BBC2-E54F-9356-E7F338BB221A}" srcOrd="1" destOrd="0" presId="urn:microsoft.com/office/officeart/2005/8/layout/gear1"/>
    <dgm:cxn modelId="{CFE82A65-F722-034E-B24B-A50E2AEE3B04}" type="presParOf" srcId="{474E8C8D-8D2D-F949-BAD7-1B6E4C1FEAB3}" destId="{BD868C00-AC2B-C441-A5B4-BBE97B9E4568}" srcOrd="2" destOrd="0" presId="urn:microsoft.com/office/officeart/2005/8/layout/gear1"/>
    <dgm:cxn modelId="{BF54AB86-D4F6-6D4F-B317-7A032E953C9A}" type="presParOf" srcId="{474E8C8D-8D2D-F949-BAD7-1B6E4C1FEAB3}" destId="{3499E3CA-8248-3145-9658-D86DFA07A3F1}" srcOrd="3" destOrd="0" presId="urn:microsoft.com/office/officeart/2005/8/layout/gear1"/>
    <dgm:cxn modelId="{F23D42F8-C751-994F-A8E4-B6ACF7981992}" type="presParOf" srcId="{474E8C8D-8D2D-F949-BAD7-1B6E4C1FEAB3}" destId="{7C61FB80-8452-9C42-9DEF-8919EA876D40}" srcOrd="4" destOrd="0" presId="urn:microsoft.com/office/officeart/2005/8/layout/gear1"/>
    <dgm:cxn modelId="{93E34669-7B90-F54E-8109-160E098A3F8A}" type="presParOf" srcId="{474E8C8D-8D2D-F949-BAD7-1B6E4C1FEAB3}" destId="{F9549C5A-D29B-314F-A18A-D6AE349CFC08}" srcOrd="5" destOrd="0" presId="urn:microsoft.com/office/officeart/2005/8/layout/gear1"/>
    <dgm:cxn modelId="{18F2C306-5A82-4E4F-B805-3AF30A6F41EC}" type="presParOf" srcId="{474E8C8D-8D2D-F949-BAD7-1B6E4C1FEAB3}" destId="{00DBADC3-7B7F-334C-B0DF-BEC33F0B1BD9}" srcOrd="6" destOrd="0" presId="urn:microsoft.com/office/officeart/2005/8/layout/gear1"/>
    <dgm:cxn modelId="{26780BBF-22C6-B347-B153-2F7DB88C1830}" type="presParOf" srcId="{474E8C8D-8D2D-F949-BAD7-1B6E4C1FEAB3}" destId="{E41C6D75-94E8-9340-877D-DA48BD48E263}" srcOrd="7" destOrd="0" presId="urn:microsoft.com/office/officeart/2005/8/layout/gear1"/>
    <dgm:cxn modelId="{01AC574F-DB94-9D4C-A1B5-011397B039C2}" type="presParOf" srcId="{474E8C8D-8D2D-F949-BAD7-1B6E4C1FEAB3}" destId="{8AD4CE96-EA87-2445-B3C4-60BD51577069}" srcOrd="8" destOrd="0" presId="urn:microsoft.com/office/officeart/2005/8/layout/gear1"/>
    <dgm:cxn modelId="{DF236737-6FBA-674C-BA47-FB7D81D92F8C}" type="presParOf" srcId="{474E8C8D-8D2D-F949-BAD7-1B6E4C1FEAB3}" destId="{949643A5-D788-0945-A654-5E4B7818C740}" srcOrd="9" destOrd="0" presId="urn:microsoft.com/office/officeart/2005/8/layout/gear1"/>
    <dgm:cxn modelId="{BE3D1FC1-E697-5546-95F7-7805EFC62CA2}" type="presParOf" srcId="{474E8C8D-8D2D-F949-BAD7-1B6E4C1FEAB3}" destId="{380B2F49-03E5-1649-BD2B-82CC5C31D1E1}" srcOrd="10" destOrd="0" presId="urn:microsoft.com/office/officeart/2005/8/layout/gear1"/>
    <dgm:cxn modelId="{5F09E1B5-09B0-1143-83D8-D6BD616F2A3A}" type="presParOf" srcId="{474E8C8D-8D2D-F949-BAD7-1B6E4C1FEAB3}" destId="{EF2752D1-6D20-1242-9567-F8E0521A1B0C}" srcOrd="11" destOrd="0" presId="urn:microsoft.com/office/officeart/2005/8/layout/gear1"/>
    <dgm:cxn modelId="{E75F85FE-07CA-7148-9E88-ABB301015D0A}" type="presParOf" srcId="{474E8C8D-8D2D-F949-BAD7-1B6E4C1FEAB3}" destId="{B12662D3-16A7-3346-BD8D-9D34F81B182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D4D97C-3EC0-154A-9A26-43A16284C413}">
      <dsp:nvSpPr>
        <dsp:cNvPr id="0" name=""/>
        <dsp:cNvSpPr/>
      </dsp:nvSpPr>
      <dsp:spPr>
        <a:xfrm>
          <a:off x="3538233" y="2406440"/>
          <a:ext cx="2341844" cy="2308187"/>
        </a:xfrm>
        <a:prstGeom prst="gear9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内容</a:t>
          </a:r>
        </a:p>
      </dsp:txBody>
      <dsp:txXfrm>
        <a:off x="4006532" y="2947122"/>
        <a:ext cx="1405246" cy="1186456"/>
      </dsp:txXfrm>
    </dsp:sp>
    <dsp:sp modelId="{3499E3CA-8248-3145-9658-D86DFA07A3F1}">
      <dsp:nvSpPr>
        <dsp:cNvPr id="0" name=""/>
        <dsp:cNvSpPr/>
      </dsp:nvSpPr>
      <dsp:spPr>
        <a:xfrm>
          <a:off x="1892043" y="1693730"/>
          <a:ext cx="1907831" cy="1907831"/>
        </a:xfrm>
        <a:prstGeom prst="gear6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技术</a:t>
          </a:r>
        </a:p>
      </dsp:txBody>
      <dsp:txXfrm>
        <a:off x="2372345" y="2176935"/>
        <a:ext cx="947227" cy="941421"/>
      </dsp:txXfrm>
    </dsp:sp>
    <dsp:sp modelId="{00DBADC3-7B7F-334C-B0DF-BEC33F0B1BD9}">
      <dsp:nvSpPr>
        <dsp:cNvPr id="0" name=""/>
        <dsp:cNvSpPr/>
      </dsp:nvSpPr>
      <dsp:spPr>
        <a:xfrm rot="20700000">
          <a:off x="2986017" y="502564"/>
          <a:ext cx="1869285" cy="1869285"/>
        </a:xfrm>
        <a:prstGeom prst="gear6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平台</a:t>
          </a:r>
        </a:p>
      </dsp:txBody>
      <dsp:txXfrm rot="-20700000">
        <a:off x="3396006" y="912553"/>
        <a:ext cx="1049307" cy="1049307"/>
      </dsp:txXfrm>
    </dsp:sp>
    <dsp:sp modelId="{380B2F49-03E5-1649-BD2B-82CC5C31D1E1}">
      <dsp:nvSpPr>
        <dsp:cNvPr id="0" name=""/>
        <dsp:cNvSpPr/>
      </dsp:nvSpPr>
      <dsp:spPr>
        <a:xfrm>
          <a:off x="3193752" y="1825605"/>
          <a:ext cx="3357783" cy="3357783"/>
        </a:xfrm>
        <a:prstGeom prst="circularArrow">
          <a:avLst>
            <a:gd name="adj1" fmla="val 4687"/>
            <a:gd name="adj2" fmla="val 299029"/>
            <a:gd name="adj3" fmla="val 2528380"/>
            <a:gd name="adj4" fmla="val 1583521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752D1-6D20-1242-9567-F8E0521A1B0C}">
      <dsp:nvSpPr>
        <dsp:cNvPr id="0" name=""/>
        <dsp:cNvSpPr/>
      </dsp:nvSpPr>
      <dsp:spPr>
        <a:xfrm>
          <a:off x="1524961" y="1180435"/>
          <a:ext cx="2439639" cy="243963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662D3-16A7-3346-BD8D-9D34F81B1828}">
      <dsp:nvSpPr>
        <dsp:cNvPr id="0" name=""/>
        <dsp:cNvSpPr/>
      </dsp:nvSpPr>
      <dsp:spPr>
        <a:xfrm>
          <a:off x="2499030" y="-123086"/>
          <a:ext cx="2630422" cy="263042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C63D8-BF0E-4229-9E2D-731743E7FEE1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EB266-AB89-469F-9238-CDA46511D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82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5B5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聚焦商品搜索及问答系统效果优化，支持智能导购对话入口、商家小程序商城等场景的指标提升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666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入口增长趋势、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类型重要程度（目标品牌搜索不行的实际例子）、和推荐划清界线、定价收费模式</a:t>
            </a:r>
            <a:r>
              <a:rPr kumimoji="1" lang="en-US" altLang="zh-CN" dirty="0"/>
              <a:t>(</a:t>
            </a:r>
            <a:r>
              <a:rPr kumimoji="1" lang="zh-CN" altLang="en-US" dirty="0"/>
              <a:t>效果收费</a:t>
            </a:r>
            <a:r>
              <a:rPr kumimoji="1" lang="en-US" altLang="zh-CN" dirty="0"/>
              <a:t>)</a:t>
            </a:r>
            <a:r>
              <a:rPr kumimoji="1" lang="zh-CN" altLang="en-US" dirty="0"/>
              <a:t>搜索怎么卖需要什么工具、 讲清投入和产出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EB266-AB89-469F-9238-CDA46511D51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60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需求小结（突出私域或垂直品牌电商），架构的优缺点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商业变现模式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EB266-AB89-469F-9238-CDA46511D51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808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图中红框出具体例子的付费情况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EB266-AB89-469F-9238-CDA46511D51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82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5B5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聚焦商品搜索及问答系统效果优化，支持智能导购对话入口、商家小程序商城等场景的指标提升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678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5B5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聚焦商品搜索及问答系统效果优化，支持智能导购对话入口、商家小程序商城等场景的指标提升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85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需求小结（突出私域或垂直品牌电商），架构的优缺点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商业变现模式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EB266-AB89-469F-9238-CDA46511D51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240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需求小结（突出私域或垂直品牌电商），架构的优缺点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商业变现模式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EB266-AB89-469F-9238-CDA46511D51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6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搜索效果的好坏在电商和</a:t>
            </a:r>
            <a:r>
              <a:rPr lang="en" altLang="zh-CN" sz="1200" dirty="0"/>
              <a:t>O2O</a:t>
            </a:r>
            <a:r>
              <a:rPr lang="zh-CN" altLang="en-US" sz="1200" dirty="0"/>
              <a:t>场景中直接决定着</a:t>
            </a:r>
            <a:r>
              <a:rPr lang="en" altLang="zh-CN" sz="1200" dirty="0"/>
              <a:t>GMV</a:t>
            </a:r>
            <a:r>
              <a:rPr lang="zh-CN" altLang="en-US" sz="1200" dirty="0"/>
              <a:t>的转化。</a:t>
            </a:r>
            <a:endParaRPr lang="en-US" altLang="zh-CN" sz="1200" dirty="0"/>
          </a:p>
          <a:p>
            <a:r>
              <a:rPr lang="zh-CN" altLang="en-US" sz="1200" dirty="0"/>
              <a:t>通常该场景下：数据的更新极快，包括商品的描述、价格等，这些变化需要实时更新到索引中；</a:t>
            </a:r>
            <a:endParaRPr lang="en-US" altLang="zh-CN" sz="1200" dirty="0"/>
          </a:p>
          <a:p>
            <a:r>
              <a:rPr lang="zh-CN" altLang="en-US" sz="1200" dirty="0"/>
              <a:t>商品需要在多维度相互比较，比如按价格、按销量进行比较，方便用户做多层次的挑选；</a:t>
            </a:r>
            <a:endParaRPr lang="en-US" altLang="zh-CN" sz="1200" dirty="0"/>
          </a:p>
          <a:p>
            <a:r>
              <a:rPr lang="zh-CN" altLang="en-US" sz="1200" dirty="0"/>
              <a:t>用户对商品偏好个性化十足，为了提升效果，需要收集丰富的行为数据设计千人千面的排序算法。</a:t>
            </a:r>
            <a:endParaRPr kumimoji="1" lang="zh-CN" altLang="en-US" sz="12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EB266-AB89-469F-9238-CDA46511D5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917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EB266-AB89-469F-9238-CDA46511D5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071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需求小结（突出私域或垂直品牌电商），架构的优缺点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商业变现模式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EB266-AB89-469F-9238-CDA46511D51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63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图改造成环形形式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EB266-AB89-469F-9238-CDA46511D51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92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C9853-CFD1-4651-B701-1A326BC56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81D9AA-B1FE-4E5D-9C5D-D640599E5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85F24F-BB0D-4054-8459-4754BADE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E3923E-46BB-4339-99F7-B54252BF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25F26-648E-4982-B987-F68831153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1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E8721-6AEC-4439-867E-15892C95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1A91C9-DB2C-4D01-A3CA-2CE3EEA9E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7A6748-D098-414B-BBD1-2A22256D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912E95-8A35-442F-8DCB-C9602120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5037A-DCFB-4202-B209-836FCC59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86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A313BB-81DA-4C6F-BAF0-1129B2FCE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96BF16-F01E-4D86-BDA6-D69410F07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4E74DE-C445-4C7F-8648-C411B629A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75E07B-2647-4B8E-A807-C455EE139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64338-8837-49EE-8E8F-4C8C636F8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90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33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彩色logo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62337" y="6540501"/>
            <a:ext cx="217207" cy="23596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705304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C:\Users\blueWFJ\Desktop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300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281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3000"/>
          </a:p>
        </p:txBody>
      </p:sp>
      <p:pic>
        <p:nvPicPr>
          <p:cNvPr id="6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4" y="6381751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550863" y="234950"/>
            <a:ext cx="6481762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en-US" altLang="zh-CN" sz="2400">
              <a:solidFill>
                <a:srgbClr val="137A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日期占位符 2"/>
          <p:cNvSpPr txBox="1">
            <a:spLocks/>
          </p:cNvSpPr>
          <p:nvPr/>
        </p:nvSpPr>
        <p:spPr>
          <a:xfrm>
            <a:off x="185739" y="6597651"/>
            <a:ext cx="3317875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000" dirty="0"/>
              <a:t>confidential material from Tencent Cloud</a:t>
            </a:r>
          </a:p>
          <a:p>
            <a:pPr>
              <a:defRPr/>
            </a:pPr>
            <a:endParaRPr lang="zh-CN" altLang="zh-CN" sz="1000" dirty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76944" y="476672"/>
            <a:ext cx="10515600" cy="568886"/>
          </a:xfrm>
        </p:spPr>
        <p:txBody>
          <a:bodyPr/>
          <a:lstStyle>
            <a:lvl1pPr>
              <a:defRPr sz="2400" b="1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098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C:\Users\blueWFJ\Desktop\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300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281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3000"/>
          </a:p>
        </p:txBody>
      </p:sp>
      <p:pic>
        <p:nvPicPr>
          <p:cNvPr id="6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5" y="6381752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 noChangeArrowheads="1"/>
          </p:cNvSpPr>
          <p:nvPr/>
        </p:nvSpPr>
        <p:spPr bwMode="auto">
          <a:xfrm>
            <a:off x="550863" y="234950"/>
            <a:ext cx="6481762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endParaRPr lang="en-US" altLang="zh-CN" sz="2400">
              <a:solidFill>
                <a:srgbClr val="137A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日期占位符 2"/>
          <p:cNvSpPr txBox="1">
            <a:spLocks/>
          </p:cNvSpPr>
          <p:nvPr/>
        </p:nvSpPr>
        <p:spPr>
          <a:xfrm>
            <a:off x="185740" y="6597652"/>
            <a:ext cx="3317875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000" dirty="0"/>
              <a:t>confidential material from Tencent Cloud</a:t>
            </a:r>
          </a:p>
          <a:p>
            <a:pPr>
              <a:defRPr/>
            </a:pPr>
            <a:endParaRPr lang="zh-CN" altLang="zh-CN" sz="1000" dirty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35360" y="260648"/>
            <a:ext cx="10515600" cy="568886"/>
          </a:xfrm>
        </p:spPr>
        <p:txBody>
          <a:bodyPr/>
          <a:lstStyle>
            <a:lvl1pPr>
              <a:defRPr sz="2400" b="1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984222" y="6540500"/>
            <a:ext cx="217207" cy="235962"/>
          </a:xfrm>
        </p:spPr>
        <p:txBody>
          <a:bodyPr/>
          <a:lstStyle>
            <a:lvl1pPr>
              <a:defRPr/>
            </a:lvl1pPr>
          </a:lstStyle>
          <a:p>
            <a:fld id="{BCC1A85A-048F-49A7-809C-988620F68C2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 rot="5400000">
            <a:off x="-116763" y="377412"/>
            <a:ext cx="568886" cy="335360"/>
          </a:xfrm>
          <a:prstGeom prst="homePlate">
            <a:avLst>
              <a:gd name="adj" fmla="val 41168"/>
            </a:avLst>
          </a:prstGeom>
          <a:solidFill>
            <a:srgbClr val="009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/>
          </a:p>
        </p:txBody>
      </p:sp>
    </p:spTree>
    <p:extLst>
      <p:ext uri="{BB962C8B-B14F-4D97-AF65-F5344CB8AC3E}">
        <p14:creationId xmlns:p14="http://schemas.microsoft.com/office/powerpoint/2010/main" val="284194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517A7-A70D-45FC-9C57-FC7F7C00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29B9EE-3B03-47FD-B790-7CF63EF40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0E2E8D-B916-4639-BD6E-38B0A22D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C5A55-7FE4-4112-BD24-A912D5EE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F615FF-F5D1-40F3-8230-603BA28F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74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B6F85-3CEF-4B10-AB17-F7495A603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690F16-2BF7-4848-88F8-813D4052A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6D593B-E0F9-4C58-92B5-389B78574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2E88AF-E7BC-4550-96AE-B142E24F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8C21CF-1BC9-485E-B543-41FCF934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53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9BDDA-92F7-4CD0-822B-52808C7E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29A30-7611-4511-91B0-41D238600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0B5D0B-C6AB-4E6A-9F59-25042FAC0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0407E2-8162-407F-9222-52AEF690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470151-B46F-49EE-8E73-E826BD90A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0623D4-A66F-4A5E-8EB4-5E53347B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1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1CD15-4522-43C6-A622-44DABE8F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01996F-D215-46B8-80B2-7197C5629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607BBD-48CE-490C-8A97-3616BE4F7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02C109-381C-43B5-A9C9-58CBFE1B0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C71C4C-051D-4F0E-BE29-73891246A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1A8D0F-FF8F-48B3-B4DA-DDB9A59A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A2C88E-A0C6-4B56-931E-304CD10C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31D085-4DC5-4B7C-A61D-7BE6B7E6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2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81064-366A-4EAB-A3CF-7B57A701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A09437-DE11-4C5D-991E-959ED09E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F1CE7D-D023-4650-83F9-280DC8E1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49F20D-4430-4AE6-8AE8-347006F7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25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CD91AA-D345-4285-8EAA-618ED494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2D4BCD-2202-43D6-87CF-100AABC0B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386665-6710-4500-9AC9-102FF9E8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7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36861-21FD-4ED4-BB4A-D6E6972A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E17BA-F3D0-4C44-B4A6-C76B37680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51E38A-53CE-4E3A-8F25-B7F41A162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03F2C8-CAC3-410B-8D83-3382CACC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05C934-9FC1-47E2-8EAC-A2A8659B6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7FDEA2-6C05-4A27-B562-D464DAF8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16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69E5F-7D9B-4C0C-88FB-8BFC60E1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24A350-92EB-41A8-BC0A-E777618E7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6AE2B6-5D8B-417A-A068-8474C4AD4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7203B3-520C-46F5-877E-D66387779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C1DA07-363C-462C-8F65-04CB099B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C89E6D-1B1F-440F-8290-05271373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248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D564F92-A17A-4D77-9581-CB4CE9AF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FA8CAE-ECFD-467A-ACE7-2782F3037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E23549-FC47-42A3-9BB7-91B9CFF90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96285-D22E-4FE7-B89F-698F44EDCA36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B37A96-60CF-4527-8184-9C020D62E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A5029E-3DF8-4C30-B6A7-F8F5DC48D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17DE1-FD7B-400C-A100-3F8231DC09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21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98330" y="2903221"/>
            <a:ext cx="7195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电商搜索引擎建设规划汇报</a:t>
            </a:r>
            <a:endParaRPr lang="zh-CN" altLang="en-US" sz="4400" b="1" dirty="0">
              <a:solidFill>
                <a:srgbClr val="48A2A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7" y="1829482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企业数据智能团队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78866" y="4057017"/>
            <a:ext cx="603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2020.12.04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43463" y="4750041"/>
            <a:ext cx="2520286" cy="257175"/>
            <a:chOff x="4843463" y="4520714"/>
            <a:chExt cx="2520286" cy="257175"/>
          </a:xfrm>
        </p:grpSpPr>
        <p:sp>
          <p:nvSpPr>
            <p:cNvPr id="3" name="椭圆 2"/>
            <p:cNvSpPr/>
            <p:nvPr/>
          </p:nvSpPr>
          <p:spPr>
            <a:xfrm>
              <a:off x="4843463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296085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748707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201329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653951" y="4520714"/>
              <a:ext cx="257175" cy="2571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106574" y="4520714"/>
              <a:ext cx="257175" cy="257175"/>
            </a:xfrm>
            <a:prstGeom prst="ellipse">
              <a:avLst/>
            </a:prstGeom>
            <a:solidFill>
              <a:srgbClr val="A4D6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04786" y="2436741"/>
            <a:ext cx="8782432" cy="20708"/>
            <a:chOff x="3806286" y="2436742"/>
            <a:chExt cx="4645674" cy="2070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806286" y="2457450"/>
              <a:ext cx="971550" cy="0"/>
            </a:xfrm>
            <a:prstGeom prst="line">
              <a:avLst/>
            </a:prstGeom>
            <a:ln w="25400">
              <a:solidFill>
                <a:srgbClr val="6C9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480410" y="2436742"/>
              <a:ext cx="971550" cy="0"/>
            </a:xfrm>
            <a:prstGeom prst="line">
              <a:avLst/>
            </a:prstGeom>
            <a:ln w="25400">
              <a:solidFill>
                <a:srgbClr val="6C92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4476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CF7FE-CA4F-A045-8180-54330FC8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电商搜索需求分析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从用户和商户的视角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3760B8-98BC-0245-A33C-B885213066D1}"/>
              </a:ext>
            </a:extLst>
          </p:cNvPr>
          <p:cNvSpPr txBox="1"/>
          <p:nvPr/>
        </p:nvSpPr>
        <p:spPr>
          <a:xfrm>
            <a:off x="954485" y="3309447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从品牌商户的角度看搜索需求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9A1E0A-94B9-CC40-A40C-5DFBE3C35917}"/>
              </a:ext>
            </a:extLst>
          </p:cNvPr>
          <p:cNvSpPr txBox="1"/>
          <p:nvPr/>
        </p:nvSpPr>
        <p:spPr>
          <a:xfrm>
            <a:off x="954485" y="3931812"/>
            <a:ext cx="90316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搜索的广度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中长尾商品要有足够的曝光、点击和转化率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搜索的深度</a:t>
            </a:r>
            <a:r>
              <a:rPr kumimoji="1" lang="en-US" altLang="zh-CN" dirty="0"/>
              <a:t>:</a:t>
            </a:r>
            <a:r>
              <a:rPr kumimoji="1" lang="zh-CN" altLang="en-US" dirty="0"/>
              <a:t> 用户搜索可以触达品牌商品的内涵</a:t>
            </a:r>
            <a:r>
              <a:rPr kumimoji="1" lang="en-US" altLang="zh-CN" dirty="0"/>
              <a:t>(</a:t>
            </a:r>
            <a:r>
              <a:rPr kumimoji="1" lang="zh-CN" altLang="en-US" dirty="0"/>
              <a:t>比如品牌故事、设计理念、版本发展</a:t>
            </a:r>
            <a:r>
              <a:rPr kumimoji="1"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搜索的目的</a:t>
            </a:r>
            <a:r>
              <a:rPr kumimoji="1" lang="en-US" altLang="zh-CN" dirty="0"/>
              <a:t>:</a:t>
            </a:r>
            <a:r>
              <a:rPr kumimoji="1" lang="zh-CN" altLang="en-US" dirty="0"/>
              <a:t> 提高商品交易额，提高用户留存和活跃度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5EB959-B60B-2C48-88F0-9834C425DAEF}"/>
              </a:ext>
            </a:extLst>
          </p:cNvPr>
          <p:cNvSpPr txBox="1"/>
          <p:nvPr/>
        </p:nvSpPr>
        <p:spPr>
          <a:xfrm>
            <a:off x="954485" y="97326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从用户的角度看搜索需求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61E568-F87D-5344-AAE5-781ECA1C41E9}"/>
              </a:ext>
            </a:extLst>
          </p:cNvPr>
          <p:cNvSpPr txBox="1"/>
          <p:nvPr/>
        </p:nvSpPr>
        <p:spPr>
          <a:xfrm>
            <a:off x="959134" y="1448860"/>
            <a:ext cx="55306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意图精确（基本）</a:t>
            </a:r>
            <a:r>
              <a:rPr kumimoji="1" lang="en-US" altLang="zh-CN" dirty="0"/>
              <a:t>:</a:t>
            </a:r>
            <a:r>
              <a:rPr kumimoji="1" lang="zh-CN" altLang="en-US" dirty="0"/>
              <a:t> 快速准确的定位到所需内容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意图明确（进阶）</a:t>
            </a:r>
            <a:r>
              <a:rPr kumimoji="1" lang="en-US" altLang="zh-CN" dirty="0"/>
              <a:t>:</a:t>
            </a:r>
            <a:r>
              <a:rPr kumimoji="1" lang="zh-CN" altLang="en-US" dirty="0"/>
              <a:t> 提供个性化场景化的搜索内容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意图模糊（升华）</a:t>
            </a:r>
            <a:r>
              <a:rPr kumimoji="1" lang="en-US" altLang="zh-CN" dirty="0"/>
              <a:t>:</a:t>
            </a:r>
            <a:r>
              <a:rPr kumimoji="1" lang="zh-CN" altLang="en-US" dirty="0"/>
              <a:t> 提供合理的搜索推荐内容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0911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485F1-DED1-3A44-87FA-7D97F23C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电商搜索需求分析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搜索与推荐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5C11A01-DCE5-0A4D-831B-4621678DE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23998"/>
              </p:ext>
            </p:extLst>
          </p:nvPr>
        </p:nvGraphicFramePr>
        <p:xfrm>
          <a:off x="861140" y="1068775"/>
          <a:ext cx="7822140" cy="23602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64428">
                  <a:extLst>
                    <a:ext uri="{9D8B030D-6E8A-4147-A177-3AD203B41FA5}">
                      <a16:colId xmlns:a16="http://schemas.microsoft.com/office/drawing/2014/main" val="1020484152"/>
                    </a:ext>
                  </a:extLst>
                </a:gridCol>
                <a:gridCol w="1564428">
                  <a:extLst>
                    <a:ext uri="{9D8B030D-6E8A-4147-A177-3AD203B41FA5}">
                      <a16:colId xmlns:a16="http://schemas.microsoft.com/office/drawing/2014/main" val="159238683"/>
                    </a:ext>
                  </a:extLst>
                </a:gridCol>
                <a:gridCol w="1564428">
                  <a:extLst>
                    <a:ext uri="{9D8B030D-6E8A-4147-A177-3AD203B41FA5}">
                      <a16:colId xmlns:a16="http://schemas.microsoft.com/office/drawing/2014/main" val="2336555127"/>
                    </a:ext>
                  </a:extLst>
                </a:gridCol>
                <a:gridCol w="1564428">
                  <a:extLst>
                    <a:ext uri="{9D8B030D-6E8A-4147-A177-3AD203B41FA5}">
                      <a16:colId xmlns:a16="http://schemas.microsoft.com/office/drawing/2014/main" val="2868100552"/>
                    </a:ext>
                  </a:extLst>
                </a:gridCol>
                <a:gridCol w="1564428">
                  <a:extLst>
                    <a:ext uri="{9D8B030D-6E8A-4147-A177-3AD203B41FA5}">
                      <a16:colId xmlns:a16="http://schemas.microsoft.com/office/drawing/2014/main" val="3102922526"/>
                    </a:ext>
                  </a:extLst>
                </a:gridCol>
              </a:tblGrid>
              <a:tr h="461639">
                <a:tc rowSpan="2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关键差异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主要现状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657900"/>
                  </a:ext>
                </a:extLst>
              </a:tr>
              <a:tr h="397164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主观意图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服务类型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个性化程度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影响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544809"/>
                  </a:ext>
                </a:extLst>
              </a:tr>
              <a:tr h="7507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搜索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/>
                        <a:t>主动、明确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/>
                        <a:t>快速满足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马太效应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65997"/>
                  </a:ext>
                </a:extLst>
              </a:tr>
              <a:tr h="7507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推荐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/>
                        <a:t>被动、模糊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/>
                        <a:t>持续服务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长尾理论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458139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5CE0AAA-00BD-0F43-AB35-3FA04A9670F9}"/>
              </a:ext>
            </a:extLst>
          </p:cNvPr>
          <p:cNvSpPr txBox="1"/>
          <p:nvPr/>
        </p:nvSpPr>
        <p:spPr>
          <a:xfrm>
            <a:off x="861140" y="3668241"/>
            <a:ext cx="6705682" cy="2127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电商搜索应首先</a:t>
            </a:r>
            <a:r>
              <a:rPr kumimoji="1" lang="zh-CN" altLang="en-US" b="1" dirty="0"/>
              <a:t>快速满足</a:t>
            </a:r>
            <a:r>
              <a:rPr kumimoji="1" lang="zh-CN" altLang="en-US" dirty="0"/>
              <a:t>用户</a:t>
            </a:r>
            <a:r>
              <a:rPr kumimoji="1" lang="zh-CN" altLang="en-US" b="1" dirty="0"/>
              <a:t>主动明确</a:t>
            </a:r>
            <a:r>
              <a:rPr kumimoji="1" lang="zh-CN" altLang="en-US" dirty="0"/>
              <a:t>的搜索意图。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对于搜索表现不足的地方：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模糊的表述 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个性化程度低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易造成马太效应（热门商品排名越高，冷门商品易被遗忘）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可以结合推荐的方法进行补足。</a:t>
            </a:r>
          </a:p>
        </p:txBody>
      </p:sp>
    </p:spTree>
    <p:extLst>
      <p:ext uri="{BB962C8B-B14F-4D97-AF65-F5344CB8AC3E}">
        <p14:creationId xmlns:p14="http://schemas.microsoft.com/office/powerpoint/2010/main" val="1619265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43F75-9557-BE48-AC41-5C3AAF56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腾讯电商搜索的优势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173675-8D61-494B-987D-57A4F235FE44}"/>
              </a:ext>
            </a:extLst>
          </p:cNvPr>
          <p:cNvSpPr txBox="1"/>
          <p:nvPr/>
        </p:nvSpPr>
        <p:spPr>
          <a:xfrm>
            <a:off x="287999" y="1159606"/>
            <a:ext cx="51924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商品的知识需要进行深度的挖掘和关联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用户的个性化的特征、行为和社交关系需要充分利用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用户和商品需要建立更稳定可靠的连接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08D066-D42D-9F4E-A225-2DFFDC630568}"/>
              </a:ext>
            </a:extLst>
          </p:cNvPr>
          <p:cNvSpPr txBox="1"/>
          <p:nvPr/>
        </p:nvSpPr>
        <p:spPr>
          <a:xfrm>
            <a:off x="287999" y="2897627"/>
            <a:ext cx="593143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腾讯的优势：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天然的平台优势</a:t>
            </a:r>
            <a:r>
              <a:rPr kumimoji="1" lang="zh-CN" altLang="en-US" sz="1600" dirty="0"/>
              <a:t>吸引更多移动购物流量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高效的图谱服务</a:t>
            </a:r>
            <a:r>
              <a:rPr kumimoji="1" lang="zh-CN" altLang="en-US" sz="1600" dirty="0"/>
              <a:t>方便客户进行精细化的内容运营和知识沉淀</a:t>
            </a:r>
          </a:p>
          <a:p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潜在的社交关系</a:t>
            </a:r>
            <a:r>
              <a:rPr kumimoji="1" lang="zh-CN" altLang="en-US" sz="1600" dirty="0"/>
              <a:t>为用户提供</a:t>
            </a:r>
            <a:r>
              <a:rPr kumimoji="1" lang="zh-CN" altLang="en-US" sz="1600" dirty="0">
                <a:solidFill>
                  <a:srgbClr val="FF0000"/>
                </a:solidFill>
              </a:rPr>
              <a:t>可信赖可解释</a:t>
            </a:r>
            <a:r>
              <a:rPr kumimoji="1" lang="zh-CN" altLang="en-US" sz="1600" dirty="0"/>
              <a:t>的搜索排序理由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丰富的用户画像</a:t>
            </a:r>
            <a:r>
              <a:rPr kumimoji="1" lang="zh-CN" altLang="en-US" sz="1600" dirty="0"/>
              <a:t>对客户缺乏的用户特征进行补充，利于个性</a:t>
            </a:r>
            <a:endParaRPr kumimoji="1" lang="en-US" altLang="zh-CN" sz="1600" dirty="0"/>
          </a:p>
          <a:p>
            <a:r>
              <a:rPr kumimoji="1" lang="zh-CN" altLang="en-US" sz="1600" dirty="0"/>
              <a:t>     化的深度搜索</a:t>
            </a:r>
            <a:endParaRPr kumimoji="1" lang="en-US" altLang="zh-CN" sz="1600" dirty="0"/>
          </a:p>
          <a:p>
            <a:endParaRPr kumimoji="1" lang="en-US" altLang="zh-CN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43E899-A910-3345-BBC8-2E8DA072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553" y="107836"/>
            <a:ext cx="4404545" cy="225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4E8C3B2-5285-D04C-95E8-8CC8DFB5815F}"/>
              </a:ext>
            </a:extLst>
          </p:cNvPr>
          <p:cNvSpPr txBox="1"/>
          <p:nvPr/>
        </p:nvSpPr>
        <p:spPr>
          <a:xfrm>
            <a:off x="7898164" y="2290459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FangSong" panose="02010609060101010101" pitchFamily="49" charset="-122"/>
                <a:ea typeface="FangSong" panose="02010609060101010101" pitchFamily="49" charset="-122"/>
              </a:rPr>
              <a:t>移动购物小程序用户规模逐年增长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D252449-AD77-244C-81E9-46BCE688A151}"/>
              </a:ext>
            </a:extLst>
          </p:cNvPr>
          <p:cNvSpPr txBox="1"/>
          <p:nvPr/>
        </p:nvSpPr>
        <p:spPr>
          <a:xfrm>
            <a:off x="7821162" y="5971727"/>
            <a:ext cx="2877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FangSong" panose="02010609060101010101" pitchFamily="49" charset="-122"/>
                <a:ea typeface="FangSong" panose="02010609060101010101" pitchFamily="49" charset="-122"/>
              </a:rPr>
              <a:t>基于腾讯平台知识沉淀和搜索技术输出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E4C389F-4ACD-1348-8124-EF8D5316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682" y="2614522"/>
            <a:ext cx="4581728" cy="33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7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EB1D2-375A-E948-BD22-14824400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194" y="762421"/>
            <a:ext cx="10515600" cy="5901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电商搜索需求分析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64E2845-1F9C-F348-A8A1-E643A36C481E}"/>
              </a:ext>
            </a:extLst>
          </p:cNvPr>
          <p:cNvSpPr txBox="1">
            <a:spLocks/>
          </p:cNvSpPr>
          <p:nvPr/>
        </p:nvSpPr>
        <p:spPr>
          <a:xfrm>
            <a:off x="953194" y="1657771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电商搜索产品和技术调研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31EE818-1BBF-CE43-A582-CC1D3961BF51}"/>
              </a:ext>
            </a:extLst>
          </p:cNvPr>
          <p:cNvSpPr txBox="1">
            <a:spLocks/>
          </p:cNvSpPr>
          <p:nvPr/>
        </p:nvSpPr>
        <p:spPr>
          <a:xfrm>
            <a:off x="953194" y="2588735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1AE08FB-EA72-2F48-A03B-9F7B3EB98D65}"/>
              </a:ext>
            </a:extLst>
          </p:cNvPr>
          <p:cNvSpPr txBox="1">
            <a:spLocks/>
          </p:cNvSpPr>
          <p:nvPr/>
        </p:nvSpPr>
        <p:spPr>
          <a:xfrm>
            <a:off x="953194" y="3450537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ECBCD0E-F460-9A43-B20A-94A8307673F6}"/>
              </a:ext>
            </a:extLst>
          </p:cNvPr>
          <p:cNvSpPr txBox="1">
            <a:spLocks/>
          </p:cNvSpPr>
          <p:nvPr/>
        </p:nvSpPr>
        <p:spPr>
          <a:xfrm>
            <a:off x="953194" y="2553121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腾讯电商搜索架构设计</a:t>
            </a:r>
            <a:endParaRPr kumimoji="1" lang="en-US" altLang="zh-C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E196DCC-3CF1-204C-9FC0-DFE7A8C0B650}"/>
              </a:ext>
            </a:extLst>
          </p:cNvPr>
          <p:cNvSpPr txBox="1">
            <a:spLocks/>
          </p:cNvSpPr>
          <p:nvPr/>
        </p:nvSpPr>
        <p:spPr>
          <a:xfrm>
            <a:off x="953194" y="3450537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电商搜索变现模式探讨</a:t>
            </a:r>
            <a:endParaRPr kumimoji="1" lang="en-US" altLang="zh-C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69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A5E3F-52C5-4847-AD80-E1FB3629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通用的搜索技术主要流程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C2B733-953A-1749-A300-52D08EBB0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409" y="919874"/>
            <a:ext cx="6987948" cy="364126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EF1D1030-CD3E-D049-9CBF-0DB2B26F2027}"/>
              </a:ext>
            </a:extLst>
          </p:cNvPr>
          <p:cNvGrpSpPr/>
          <p:nvPr/>
        </p:nvGrpSpPr>
        <p:grpSpPr>
          <a:xfrm>
            <a:off x="1428751" y="1007582"/>
            <a:ext cx="1847850" cy="4842836"/>
            <a:chOff x="1143001" y="1225681"/>
            <a:chExt cx="1847850" cy="4842836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E41C6AC9-4CEC-B04B-BC4F-E1080394D015}"/>
                </a:ext>
              </a:extLst>
            </p:cNvPr>
            <p:cNvSpPr/>
            <p:nvPr/>
          </p:nvSpPr>
          <p:spPr>
            <a:xfrm>
              <a:off x="1143001" y="1225681"/>
              <a:ext cx="1847850" cy="65722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/>
                <a:t>Query</a:t>
              </a:r>
              <a:r>
                <a:rPr kumimoji="1" lang="zh-CN" altLang="en-US" b="1" dirty="0"/>
                <a:t>预处理</a:t>
              </a: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A91EDF7F-52A6-6049-978F-AD9CA0894BD6}"/>
                </a:ext>
              </a:extLst>
            </p:cNvPr>
            <p:cNvSpPr/>
            <p:nvPr/>
          </p:nvSpPr>
          <p:spPr>
            <a:xfrm>
              <a:off x="1143001" y="2301379"/>
              <a:ext cx="1847850" cy="65722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意图识别</a:t>
              </a: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3D926D55-8DDE-0847-A791-4ABD78ACA704}"/>
                </a:ext>
              </a:extLst>
            </p:cNvPr>
            <p:cNvSpPr/>
            <p:nvPr/>
          </p:nvSpPr>
          <p:spPr>
            <a:xfrm>
              <a:off x="1143001" y="3297600"/>
              <a:ext cx="1847850" cy="65722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召回</a:t>
              </a: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4A7D0039-2422-F540-9E33-411F58E42783}"/>
                </a:ext>
              </a:extLst>
            </p:cNvPr>
            <p:cNvSpPr/>
            <p:nvPr/>
          </p:nvSpPr>
          <p:spPr>
            <a:xfrm>
              <a:off x="1143001" y="4343399"/>
              <a:ext cx="1847850" cy="65722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粗排</a:t>
              </a: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B8C72F99-9D3B-F247-A457-49D8B2A5EF7A}"/>
                </a:ext>
              </a:extLst>
            </p:cNvPr>
            <p:cNvSpPr/>
            <p:nvPr/>
          </p:nvSpPr>
          <p:spPr>
            <a:xfrm>
              <a:off x="1143001" y="5411292"/>
              <a:ext cx="1847850" cy="65722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/>
                <a:t>精排</a:t>
              </a:r>
            </a:p>
          </p:txBody>
        </p:sp>
        <p:sp>
          <p:nvSpPr>
            <p:cNvPr id="9" name="下箭头 8">
              <a:extLst>
                <a:ext uri="{FF2B5EF4-FFF2-40B4-BE49-F238E27FC236}">
                  <a16:creationId xmlns:a16="http://schemas.microsoft.com/office/drawing/2014/main" id="{634E166C-EA64-3248-96CA-D98A9FA36BCB}"/>
                </a:ext>
              </a:extLst>
            </p:cNvPr>
            <p:cNvSpPr/>
            <p:nvPr/>
          </p:nvSpPr>
          <p:spPr>
            <a:xfrm>
              <a:off x="1971675" y="1990725"/>
              <a:ext cx="257175" cy="219075"/>
            </a:xfrm>
            <a:prstGeom prst="down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下箭头 9">
              <a:extLst>
                <a:ext uri="{FF2B5EF4-FFF2-40B4-BE49-F238E27FC236}">
                  <a16:creationId xmlns:a16="http://schemas.microsoft.com/office/drawing/2014/main" id="{763BC232-4040-F745-B880-5959CA4FC441}"/>
                </a:ext>
              </a:extLst>
            </p:cNvPr>
            <p:cNvSpPr/>
            <p:nvPr/>
          </p:nvSpPr>
          <p:spPr>
            <a:xfrm>
              <a:off x="1952625" y="3021608"/>
              <a:ext cx="257175" cy="219075"/>
            </a:xfrm>
            <a:prstGeom prst="down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下箭头 10">
              <a:extLst>
                <a:ext uri="{FF2B5EF4-FFF2-40B4-BE49-F238E27FC236}">
                  <a16:creationId xmlns:a16="http://schemas.microsoft.com/office/drawing/2014/main" id="{B2AFDAA3-5E42-9C42-B356-7126CA569D97}"/>
                </a:ext>
              </a:extLst>
            </p:cNvPr>
            <p:cNvSpPr/>
            <p:nvPr/>
          </p:nvSpPr>
          <p:spPr>
            <a:xfrm>
              <a:off x="1938338" y="4071621"/>
              <a:ext cx="257175" cy="219075"/>
            </a:xfrm>
            <a:prstGeom prst="down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下箭头 11">
              <a:extLst>
                <a:ext uri="{FF2B5EF4-FFF2-40B4-BE49-F238E27FC236}">
                  <a16:creationId xmlns:a16="http://schemas.microsoft.com/office/drawing/2014/main" id="{5222A41F-B748-9A43-AE5C-E9DE51351C89}"/>
                </a:ext>
              </a:extLst>
            </p:cNvPr>
            <p:cNvSpPr/>
            <p:nvPr/>
          </p:nvSpPr>
          <p:spPr>
            <a:xfrm>
              <a:off x="1938337" y="5145994"/>
              <a:ext cx="257175" cy="219075"/>
            </a:xfrm>
            <a:prstGeom prst="down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253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C32D6-9A34-1249-8AD2-3CB627BE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OpenSearch</a:t>
            </a:r>
            <a:r>
              <a:rPr kumimoji="1" lang="zh-CN" altLang="en-US" dirty="0"/>
              <a:t> 阿里云开放搜索框架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421822-CB07-7F4D-95A8-269BF585CCAF}"/>
              </a:ext>
            </a:extLst>
          </p:cNvPr>
          <p:cNvSpPr txBox="1"/>
          <p:nvPr/>
        </p:nvSpPr>
        <p:spPr>
          <a:xfrm>
            <a:off x="349102" y="5359238"/>
            <a:ext cx="1104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更适用于大规模商品频繁更新的场景，但缺乏对第一方数据的知识挖掘，也缺少与第三方数据的深度关联。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45C3A0-517B-FE48-A0CC-09F4E7A1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88" y="829534"/>
            <a:ext cx="5896812" cy="41454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648089-92A0-584E-BF60-948DD4430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160" y="872231"/>
            <a:ext cx="4305125" cy="32546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E26B4E-3C2A-5B4E-822E-C6860289FA65}"/>
              </a:ext>
            </a:extLst>
          </p:cNvPr>
          <p:cNvSpPr txBox="1"/>
          <p:nvPr/>
        </p:nvSpPr>
        <p:spPr>
          <a:xfrm>
            <a:off x="7915275" y="4169565"/>
            <a:ext cx="323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基于</a:t>
            </a:r>
            <a:r>
              <a:rPr kumimoji="1"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OpenSearch</a:t>
            </a:r>
            <a:r>
              <a:rPr kumimoji="1"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的饿了么搜索解决方案</a:t>
            </a:r>
          </a:p>
        </p:txBody>
      </p:sp>
    </p:spTree>
    <p:extLst>
      <p:ext uri="{BB962C8B-B14F-4D97-AF65-F5344CB8AC3E}">
        <p14:creationId xmlns:p14="http://schemas.microsoft.com/office/powerpoint/2010/main" val="3394524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50EC4-EEEE-284F-8183-DB0B1B534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Azure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Cognitive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微软认知搜索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CF4FB8-97BA-574A-829C-3F909BEE5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4" y="1415740"/>
            <a:ext cx="5531832" cy="25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062A08-2052-5945-9483-433545DA9C4F}"/>
              </a:ext>
            </a:extLst>
          </p:cNvPr>
          <p:cNvSpPr txBox="1"/>
          <p:nvPr/>
        </p:nvSpPr>
        <p:spPr>
          <a:xfrm>
            <a:off x="7179106" y="4184060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基于</a:t>
            </a:r>
            <a:r>
              <a:rPr kumimoji="1"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Cognitive</a:t>
            </a:r>
            <a:r>
              <a:rPr kumimoji="1"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Search</a:t>
            </a:r>
            <a:r>
              <a:rPr kumimoji="1"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的电商搜索解决方案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6B4A82-DFC2-B94D-BBC8-EEF4C0D5FCE3}"/>
              </a:ext>
            </a:extLst>
          </p:cNvPr>
          <p:cNvSpPr txBox="1"/>
          <p:nvPr/>
        </p:nvSpPr>
        <p:spPr>
          <a:xfrm>
            <a:off x="579200" y="1152850"/>
            <a:ext cx="5408853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App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Service</a:t>
            </a:r>
            <a:r>
              <a:rPr kumimoji="1" lang="zh-CN" altLang="en-US" sz="1600" dirty="0"/>
              <a:t> 托管</a:t>
            </a:r>
            <a:r>
              <a:rPr kumimoji="1" lang="en-US" altLang="zh-CN" sz="1600" dirty="0"/>
              <a:t>Web</a:t>
            </a:r>
            <a:r>
              <a:rPr kumimoji="1" lang="zh-CN" altLang="en-US" sz="1600" dirty="0"/>
              <a:t>应用程序。用户可以从任何设备</a:t>
            </a:r>
            <a:endParaRPr kumimoji="1" lang="en-US" altLang="zh-CN" sz="1600" dirty="0"/>
          </a:p>
          <a:p>
            <a:r>
              <a:rPr kumimoji="1" lang="zh-CN" altLang="en-US" sz="1600" dirty="0"/>
              <a:t>     电商</a:t>
            </a:r>
            <a:r>
              <a:rPr kumimoji="1" lang="en-US" altLang="zh-CN" sz="1600" dirty="0"/>
              <a:t>Web</a:t>
            </a:r>
            <a:r>
              <a:rPr kumimoji="1" lang="zh-CN" altLang="en-US" sz="1600" dirty="0"/>
              <a:t>应用程序。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SQL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Database</a:t>
            </a:r>
            <a:r>
              <a:rPr kumimoji="1" lang="zh-CN" altLang="en-US" sz="1600" dirty="0"/>
              <a:t> 管理结构化数据。商品和用户信息可以</a:t>
            </a:r>
            <a:endParaRPr kumimoji="1" lang="en-US" altLang="zh-CN" sz="1600" dirty="0"/>
          </a:p>
          <a:p>
            <a:r>
              <a:rPr kumimoji="1" lang="zh-CN" altLang="en-US" sz="1600" dirty="0"/>
              <a:t>     保存在</a:t>
            </a:r>
            <a:r>
              <a:rPr kumimoji="1" lang="en-US" altLang="zh-CN" sz="1600" dirty="0"/>
              <a:t>Azure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SQL</a:t>
            </a:r>
            <a:r>
              <a:rPr kumimoji="1" lang="zh-CN" altLang="en-US" sz="1600" dirty="0"/>
              <a:t>进行事务处理。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Cognitive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Search</a:t>
            </a:r>
            <a:r>
              <a:rPr kumimoji="1" lang="zh-CN" altLang="en-US" sz="1600" dirty="0"/>
              <a:t> 提供搜索即服务的解决方案。构建高</a:t>
            </a:r>
            <a:endParaRPr kumimoji="1" lang="en-US" altLang="zh-CN" sz="1600" dirty="0"/>
          </a:p>
          <a:p>
            <a:r>
              <a:rPr kumimoji="1" lang="zh-CN" altLang="en-US" sz="1600" dirty="0"/>
              <a:t>     效的索引，处理用户</a:t>
            </a:r>
            <a:r>
              <a:rPr kumimoji="1" lang="en-US" altLang="zh-CN" sz="1600" dirty="0"/>
              <a:t>Query</a:t>
            </a:r>
            <a:r>
              <a:rPr kumimoji="1" lang="zh-CN" altLang="en-US" sz="1600" dirty="0"/>
              <a:t>并返回最相关的排序结果。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Bot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Service</a:t>
            </a:r>
            <a:r>
              <a:rPr kumimoji="1" lang="zh-CN" altLang="en-US" sz="1600" dirty="0"/>
              <a:t> 提供构建、部署、测试、管理以及其他相关</a:t>
            </a:r>
            <a:endParaRPr kumimoji="1" lang="en-US" altLang="zh-CN" sz="1600" dirty="0"/>
          </a:p>
          <a:p>
            <a:r>
              <a:rPr kumimoji="1" lang="zh-CN" altLang="en-US" sz="1600" dirty="0"/>
              <a:t>     服务。用户可以通过社交媒体中的数字助理中使用对话</a:t>
            </a:r>
            <a:endParaRPr kumimoji="1" lang="en-US" altLang="zh-CN" sz="1600" dirty="0"/>
          </a:p>
          <a:p>
            <a:r>
              <a:rPr kumimoji="1" lang="zh-CN" altLang="en-US" sz="1600" dirty="0"/>
              <a:t>     </a:t>
            </a:r>
            <a:r>
              <a:rPr kumimoji="1" lang="en-US" altLang="zh-CN" sz="1600" dirty="0"/>
              <a:t>Bot</a:t>
            </a:r>
            <a:r>
              <a:rPr kumimoji="1" lang="zh-CN" altLang="en-US" sz="1600" dirty="0"/>
              <a:t>来搜索商品，并逐步完善搜索查询结果。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Cognitive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Services</a:t>
            </a:r>
            <a:r>
              <a:rPr kumimoji="1" lang="zh-CN" altLang="en-US" sz="1600" dirty="0"/>
              <a:t> 使用各种智能算法，通过自然交流的</a:t>
            </a:r>
            <a:endParaRPr kumimoji="1" lang="en-US" altLang="zh-CN" sz="1600" dirty="0"/>
          </a:p>
          <a:p>
            <a:r>
              <a:rPr kumimoji="1" lang="zh-CN" altLang="en-US" sz="1600" dirty="0"/>
              <a:t>     方式来解析用户需求。</a:t>
            </a:r>
            <a:endParaRPr kumimoji="1" lang="en-US" altLang="zh-CN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32FCE7-1415-F243-9831-7A27CB710D28}"/>
              </a:ext>
            </a:extLst>
          </p:cNvPr>
          <p:cNvSpPr txBox="1"/>
          <p:nvPr/>
        </p:nvSpPr>
        <p:spPr>
          <a:xfrm>
            <a:off x="579200" y="5292595"/>
            <a:ext cx="96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提供一站式的解决方案，但不利于私域平台应用的快速接入，同时也缺乏第三方数据的支持。</a:t>
            </a:r>
          </a:p>
        </p:txBody>
      </p:sp>
    </p:spTree>
    <p:extLst>
      <p:ext uri="{BB962C8B-B14F-4D97-AF65-F5344CB8AC3E}">
        <p14:creationId xmlns:p14="http://schemas.microsoft.com/office/powerpoint/2010/main" val="34024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EB1D2-375A-E948-BD22-14824400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194" y="762421"/>
            <a:ext cx="10515600" cy="5901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电商搜索需求分析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64E2845-1F9C-F348-A8A1-E643A36C481E}"/>
              </a:ext>
            </a:extLst>
          </p:cNvPr>
          <p:cNvSpPr txBox="1">
            <a:spLocks/>
          </p:cNvSpPr>
          <p:nvPr/>
        </p:nvSpPr>
        <p:spPr>
          <a:xfrm>
            <a:off x="953194" y="1657771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电商搜索产品和技术调研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31EE818-1BBF-CE43-A582-CC1D3961BF51}"/>
              </a:ext>
            </a:extLst>
          </p:cNvPr>
          <p:cNvSpPr txBox="1">
            <a:spLocks/>
          </p:cNvSpPr>
          <p:nvPr/>
        </p:nvSpPr>
        <p:spPr>
          <a:xfrm>
            <a:off x="953194" y="2588735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1AE08FB-EA72-2F48-A03B-9F7B3EB98D65}"/>
              </a:ext>
            </a:extLst>
          </p:cNvPr>
          <p:cNvSpPr txBox="1">
            <a:spLocks/>
          </p:cNvSpPr>
          <p:nvPr/>
        </p:nvSpPr>
        <p:spPr>
          <a:xfrm>
            <a:off x="953194" y="3450537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ECBCD0E-F460-9A43-B20A-94A8307673F6}"/>
              </a:ext>
            </a:extLst>
          </p:cNvPr>
          <p:cNvSpPr txBox="1">
            <a:spLocks/>
          </p:cNvSpPr>
          <p:nvPr/>
        </p:nvSpPr>
        <p:spPr>
          <a:xfrm>
            <a:off x="953194" y="2553121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腾讯电商搜索架构设计</a:t>
            </a:r>
            <a:endParaRPr kumimoji="1" lang="en-US" altLang="zh-CN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E196DCC-3CF1-204C-9FC0-DFE7A8C0B650}"/>
              </a:ext>
            </a:extLst>
          </p:cNvPr>
          <p:cNvSpPr txBox="1">
            <a:spLocks/>
          </p:cNvSpPr>
          <p:nvPr/>
        </p:nvSpPr>
        <p:spPr>
          <a:xfrm>
            <a:off x="953194" y="3450537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电商搜索变现模式探讨</a:t>
            </a:r>
            <a:endParaRPr kumimoji="1" lang="en-US" altLang="zh-C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44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CD9FA-E396-DF46-B01D-00A494D1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企业数智电商搜索要点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D3CAFA-BEAB-C24A-A7F9-731808C123E0}"/>
              </a:ext>
            </a:extLst>
          </p:cNvPr>
          <p:cNvSpPr txBox="1"/>
          <p:nvPr/>
        </p:nvSpPr>
        <p:spPr>
          <a:xfrm>
            <a:off x="559202" y="1928849"/>
            <a:ext cx="413767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以</a:t>
            </a:r>
            <a:r>
              <a:rPr kumimoji="1" lang="en-US" altLang="zh-CN" sz="1600" dirty="0"/>
              <a:t>CDP</a:t>
            </a:r>
            <a:r>
              <a:rPr kumimoji="1" lang="zh-CN" altLang="en-US" sz="1600" dirty="0"/>
              <a:t>为底座进行快速统一的数据接入，</a:t>
            </a:r>
            <a:endParaRPr kumimoji="1" lang="en-US" altLang="zh-CN" sz="1600" dirty="0"/>
          </a:p>
          <a:p>
            <a:r>
              <a:rPr kumimoji="1" lang="zh-CN" altLang="en-US" sz="1600" dirty="0"/>
              <a:t>     拉通多平台用户数据。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以知识图谱技术为优势进一步挖掘商品</a:t>
            </a:r>
            <a:endParaRPr kumimoji="1" lang="en-US" altLang="zh-CN" sz="1600" dirty="0"/>
          </a:p>
          <a:p>
            <a:r>
              <a:rPr kumimoji="1" lang="zh-CN" altLang="en-US" sz="1600" dirty="0"/>
              <a:t>     内容，提升商家数据价值。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以智能搜索技术为主，用户打标和商品</a:t>
            </a:r>
            <a:endParaRPr kumimoji="1" lang="en-US" altLang="zh-CN" sz="1600" dirty="0"/>
          </a:p>
          <a:p>
            <a:r>
              <a:rPr kumimoji="1" lang="zh-CN" altLang="en-US" sz="1600" dirty="0"/>
              <a:t>     推荐为辅，共同提升综合搜索效果。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ECD0C462-6DA8-024C-B2D7-02AD6AD3E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4718423"/>
              </p:ext>
            </p:extLst>
          </p:nvPr>
        </p:nvGraphicFramePr>
        <p:xfrm>
          <a:off x="3915245" y="710153"/>
          <a:ext cx="7159767" cy="4769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E7993888-55FC-1B45-805C-D958AE3B78F2}"/>
              </a:ext>
            </a:extLst>
          </p:cNvPr>
          <p:cNvSpPr txBox="1"/>
          <p:nvPr/>
        </p:nvSpPr>
        <p:spPr>
          <a:xfrm>
            <a:off x="8604914" y="1559517"/>
            <a:ext cx="31662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统一数据接入：</a:t>
            </a:r>
            <a:r>
              <a:rPr kumimoji="1" lang="en-US" altLang="zh-CN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CDP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统一服务出口：</a:t>
            </a:r>
            <a:r>
              <a:rPr kumimoji="1" lang="zh-CN" altLang="en-US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小程序、公众号</a:t>
            </a:r>
            <a:r>
              <a:rPr kumimoji="1"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、</a:t>
            </a:r>
            <a:endParaRPr kumimoji="1"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                  自营网站、</a:t>
            </a:r>
            <a:r>
              <a:rPr kumimoji="1"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APP</a:t>
            </a:r>
            <a:endParaRPr kumimoji="1" lang="zh-CN" altLang="en-US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3F7195-B4F0-6B4D-B390-9FE80F5E1529}"/>
              </a:ext>
            </a:extLst>
          </p:cNvPr>
          <p:cNvSpPr txBox="1"/>
          <p:nvPr/>
        </p:nvSpPr>
        <p:spPr>
          <a:xfrm>
            <a:off x="10367750" y="3744730"/>
            <a:ext cx="11913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商品图谱</a:t>
            </a:r>
            <a:endParaRPr kumimoji="1" lang="en-US" altLang="zh-CN" sz="1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用户画像</a:t>
            </a:r>
            <a:endParaRPr kumimoji="1" lang="en-US" altLang="zh-CN" sz="14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社交关系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B0E5D4-62D8-8947-9F05-D1FD524D42CB}"/>
              </a:ext>
            </a:extLst>
          </p:cNvPr>
          <p:cNvSpPr txBox="1"/>
          <p:nvPr/>
        </p:nvSpPr>
        <p:spPr>
          <a:xfrm>
            <a:off x="5148325" y="4355848"/>
            <a:ext cx="23839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统一框架：</a:t>
            </a:r>
            <a:r>
              <a:rPr kumimoji="1" lang="zh-CN" altLang="en-US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智能搜索</a:t>
            </a:r>
            <a:r>
              <a:rPr kumimoji="1"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、 </a:t>
            </a:r>
            <a:endParaRPr kumimoji="1"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           智能打标</a:t>
            </a:r>
            <a:endParaRPr kumimoji="1"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辅助技术：</a:t>
            </a:r>
            <a:r>
              <a:rPr kumimoji="1" lang="zh-CN" altLang="en-US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图谱技术</a:t>
            </a:r>
            <a:r>
              <a:rPr kumimoji="1"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、</a:t>
            </a:r>
            <a:endParaRPr kumimoji="1"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                          智能推荐</a:t>
            </a:r>
            <a:endParaRPr kumimoji="1"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4588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圆角矩形 196">
            <a:extLst>
              <a:ext uri="{FF2B5EF4-FFF2-40B4-BE49-F238E27FC236}">
                <a16:creationId xmlns:a16="http://schemas.microsoft.com/office/drawing/2014/main" id="{AB36BD4C-0B3B-914F-B33B-CED0D1E9805D}"/>
              </a:ext>
            </a:extLst>
          </p:cNvPr>
          <p:cNvSpPr/>
          <p:nvPr/>
        </p:nvSpPr>
        <p:spPr>
          <a:xfrm>
            <a:off x="1615557" y="931879"/>
            <a:ext cx="855075" cy="2036671"/>
          </a:xfrm>
          <a:prstGeom prst="roundRect">
            <a:avLst>
              <a:gd name="adj" fmla="val 3326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F70CC576-60D8-CB4C-A519-E79D2553215C}"/>
              </a:ext>
            </a:extLst>
          </p:cNvPr>
          <p:cNvSpPr/>
          <p:nvPr/>
        </p:nvSpPr>
        <p:spPr>
          <a:xfrm>
            <a:off x="1620249" y="3019037"/>
            <a:ext cx="855075" cy="1994464"/>
          </a:xfrm>
          <a:prstGeom prst="roundRect">
            <a:avLst>
              <a:gd name="adj" fmla="val 3326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ABA851-7437-C14C-955F-251DD011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企业数智电商搜索框架设计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DF80AF1-BCCF-B740-8DDE-6078C06027FE}"/>
              </a:ext>
            </a:extLst>
          </p:cNvPr>
          <p:cNvSpPr txBox="1"/>
          <p:nvPr/>
        </p:nvSpPr>
        <p:spPr>
          <a:xfrm>
            <a:off x="4749869" y="1205724"/>
            <a:ext cx="4536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" b="1" dirty="0"/>
              <a:t>用户端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ABCE7133-3F48-8148-B0B3-0864EA15C337}"/>
              </a:ext>
            </a:extLst>
          </p:cNvPr>
          <p:cNvSpPr txBox="1"/>
          <p:nvPr/>
        </p:nvSpPr>
        <p:spPr>
          <a:xfrm>
            <a:off x="6562895" y="1226585"/>
            <a:ext cx="4536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00" b="1" dirty="0"/>
              <a:t>平台端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A6302248-FFFD-434C-B8F0-69D6C7C3727F}"/>
              </a:ext>
            </a:extLst>
          </p:cNvPr>
          <p:cNvSpPr txBox="1"/>
          <p:nvPr/>
        </p:nvSpPr>
        <p:spPr>
          <a:xfrm>
            <a:off x="2507282" y="1563682"/>
            <a:ext cx="1657176" cy="18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700" b="1" dirty="0"/>
          </a:p>
        </p:txBody>
      </p:sp>
      <p:grpSp>
        <p:nvGrpSpPr>
          <p:cNvPr id="195" name="组合 194">
            <a:extLst>
              <a:ext uri="{FF2B5EF4-FFF2-40B4-BE49-F238E27FC236}">
                <a16:creationId xmlns:a16="http://schemas.microsoft.com/office/drawing/2014/main" id="{18EDBEDA-BB67-2E41-A522-9FDAAF45CB5D}"/>
              </a:ext>
            </a:extLst>
          </p:cNvPr>
          <p:cNvGrpSpPr/>
          <p:nvPr/>
        </p:nvGrpSpPr>
        <p:grpSpPr>
          <a:xfrm>
            <a:off x="1626968" y="923410"/>
            <a:ext cx="7836924" cy="5032326"/>
            <a:chOff x="1626968" y="923410"/>
            <a:chExt cx="7836924" cy="5032326"/>
          </a:xfrm>
        </p:grpSpPr>
        <p:grpSp>
          <p:nvGrpSpPr>
            <p:cNvPr id="194" name="组合 193">
              <a:extLst>
                <a:ext uri="{FF2B5EF4-FFF2-40B4-BE49-F238E27FC236}">
                  <a16:creationId xmlns:a16="http://schemas.microsoft.com/office/drawing/2014/main" id="{B3159D2F-A1E9-D448-8640-684B7D0111AE}"/>
                </a:ext>
              </a:extLst>
            </p:cNvPr>
            <p:cNvGrpSpPr/>
            <p:nvPr/>
          </p:nvGrpSpPr>
          <p:grpSpPr>
            <a:xfrm>
              <a:off x="1626968" y="5121893"/>
              <a:ext cx="7836393" cy="833843"/>
              <a:chOff x="1626968" y="5121893"/>
              <a:chExt cx="7836393" cy="833843"/>
            </a:xfrm>
          </p:grpSpPr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2623F0D3-E667-E74F-A658-998B600562A2}"/>
                  </a:ext>
                </a:extLst>
              </p:cNvPr>
              <p:cNvSpPr/>
              <p:nvPr/>
            </p:nvSpPr>
            <p:spPr>
              <a:xfrm>
                <a:off x="1626968" y="5121893"/>
                <a:ext cx="7836393" cy="833843"/>
              </a:xfrm>
              <a:prstGeom prst="roundRect">
                <a:avLst>
                  <a:gd name="adj" fmla="val 10545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5EDA9B8-E84D-3B4B-BE35-2E9932C4FCF6}"/>
                  </a:ext>
                </a:extLst>
              </p:cNvPr>
              <p:cNvSpPr txBox="1"/>
              <p:nvPr/>
            </p:nvSpPr>
            <p:spPr>
              <a:xfrm>
                <a:off x="1640187" y="5123523"/>
                <a:ext cx="75985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800" b="1" dirty="0"/>
                  <a:t>基础服务</a:t>
                </a:r>
              </a:p>
            </p:txBody>
          </p:sp>
          <p:grpSp>
            <p:nvGrpSpPr>
              <p:cNvPr id="193" name="组合 192">
                <a:extLst>
                  <a:ext uri="{FF2B5EF4-FFF2-40B4-BE49-F238E27FC236}">
                    <a16:creationId xmlns:a16="http://schemas.microsoft.com/office/drawing/2014/main" id="{AA314CFC-EA94-7C42-A1BE-53E5703BDACB}"/>
                  </a:ext>
                </a:extLst>
              </p:cNvPr>
              <p:cNvGrpSpPr/>
              <p:nvPr/>
            </p:nvGrpSpPr>
            <p:grpSpPr>
              <a:xfrm>
                <a:off x="2371724" y="5223824"/>
                <a:ext cx="2119180" cy="645049"/>
                <a:chOff x="2371724" y="5223824"/>
                <a:chExt cx="2119180" cy="645049"/>
              </a:xfrm>
            </p:grpSpPr>
            <p:grpSp>
              <p:nvGrpSpPr>
                <p:cNvPr id="183" name="组合 182">
                  <a:extLst>
                    <a:ext uri="{FF2B5EF4-FFF2-40B4-BE49-F238E27FC236}">
                      <a16:creationId xmlns:a16="http://schemas.microsoft.com/office/drawing/2014/main" id="{F6AF04CA-BA14-D44C-9CE5-911FD2559CB3}"/>
                    </a:ext>
                  </a:extLst>
                </p:cNvPr>
                <p:cNvGrpSpPr/>
                <p:nvPr/>
              </p:nvGrpSpPr>
              <p:grpSpPr>
                <a:xfrm>
                  <a:off x="2371724" y="5223824"/>
                  <a:ext cx="2119180" cy="645049"/>
                  <a:chOff x="729237" y="5297131"/>
                  <a:chExt cx="2119180" cy="645049"/>
                </a:xfrm>
              </p:grpSpPr>
              <p:sp>
                <p:nvSpPr>
                  <p:cNvPr id="114" name="圆角矩形 113">
                    <a:extLst>
                      <a:ext uri="{FF2B5EF4-FFF2-40B4-BE49-F238E27FC236}">
                        <a16:creationId xmlns:a16="http://schemas.microsoft.com/office/drawing/2014/main" id="{AB28C588-493E-F140-8371-681256C85F4F}"/>
                      </a:ext>
                    </a:extLst>
                  </p:cNvPr>
                  <p:cNvSpPr/>
                  <p:nvPr/>
                </p:nvSpPr>
                <p:spPr>
                  <a:xfrm>
                    <a:off x="729237" y="5300826"/>
                    <a:ext cx="2119180" cy="641354"/>
                  </a:xfrm>
                  <a:prstGeom prst="roundRect">
                    <a:avLst>
                      <a:gd name="adj" fmla="val 7464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15" name="文本框 114">
                    <a:extLst>
                      <a:ext uri="{FF2B5EF4-FFF2-40B4-BE49-F238E27FC236}">
                        <a16:creationId xmlns:a16="http://schemas.microsoft.com/office/drawing/2014/main" id="{A65DB519-5F4C-7346-BAC9-385EF522B08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7044" y="5297131"/>
                    <a:ext cx="70646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800" b="1" dirty="0"/>
                      <a:t>存储服务</a:t>
                    </a:r>
                  </a:p>
                </p:txBody>
              </p:sp>
            </p:grpSp>
            <p:grpSp>
              <p:nvGrpSpPr>
                <p:cNvPr id="190" name="组合 189">
                  <a:extLst>
                    <a:ext uri="{FF2B5EF4-FFF2-40B4-BE49-F238E27FC236}">
                      <a16:creationId xmlns:a16="http://schemas.microsoft.com/office/drawing/2014/main" id="{FA6F82CA-47EB-E040-847A-B42482C0DE86}"/>
                    </a:ext>
                  </a:extLst>
                </p:cNvPr>
                <p:cNvGrpSpPr/>
                <p:nvPr/>
              </p:nvGrpSpPr>
              <p:grpSpPr>
                <a:xfrm>
                  <a:off x="2482043" y="5427131"/>
                  <a:ext cx="1855389" cy="374793"/>
                  <a:chOff x="822939" y="5468062"/>
                  <a:chExt cx="1855389" cy="374793"/>
                </a:xfrm>
              </p:grpSpPr>
              <p:sp>
                <p:nvSpPr>
                  <p:cNvPr id="119" name="矩形 118">
                    <a:extLst>
                      <a:ext uri="{FF2B5EF4-FFF2-40B4-BE49-F238E27FC236}">
                        <a16:creationId xmlns:a16="http://schemas.microsoft.com/office/drawing/2014/main" id="{5293A0E9-5E74-3E4A-A691-34D0ECC7A465}"/>
                      </a:ext>
                    </a:extLst>
                  </p:cNvPr>
                  <p:cNvSpPr/>
                  <p:nvPr/>
                </p:nvSpPr>
                <p:spPr>
                  <a:xfrm>
                    <a:off x="822939" y="5480199"/>
                    <a:ext cx="759853" cy="147143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TGDB</a:t>
                    </a:r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图数据库</a:t>
                    </a:r>
                  </a:p>
                </p:txBody>
              </p:sp>
              <p:sp>
                <p:nvSpPr>
                  <p:cNvPr id="120" name="矩形 119">
                    <a:extLst>
                      <a:ext uri="{FF2B5EF4-FFF2-40B4-BE49-F238E27FC236}">
                        <a16:creationId xmlns:a16="http://schemas.microsoft.com/office/drawing/2014/main" id="{0F0DD6EB-55BF-8B4C-9CF5-48FDB9B3FE9E}"/>
                      </a:ext>
                    </a:extLst>
                  </p:cNvPr>
                  <p:cNvSpPr/>
                  <p:nvPr/>
                </p:nvSpPr>
                <p:spPr>
                  <a:xfrm>
                    <a:off x="1850146" y="5468062"/>
                    <a:ext cx="828182" cy="147143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关系型数据库</a:t>
                    </a:r>
                  </a:p>
                </p:txBody>
              </p:sp>
              <p:sp>
                <p:nvSpPr>
                  <p:cNvPr id="121" name="矩形 120">
                    <a:extLst>
                      <a:ext uri="{FF2B5EF4-FFF2-40B4-BE49-F238E27FC236}">
                        <a16:creationId xmlns:a16="http://schemas.microsoft.com/office/drawing/2014/main" id="{3F9D5A8B-911F-864D-A64A-11AD15CE3260}"/>
                      </a:ext>
                    </a:extLst>
                  </p:cNvPr>
                  <p:cNvSpPr/>
                  <p:nvPr/>
                </p:nvSpPr>
                <p:spPr>
                  <a:xfrm>
                    <a:off x="831622" y="5695712"/>
                    <a:ext cx="759853" cy="147143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NoSQL</a:t>
                    </a:r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数据库</a:t>
                    </a:r>
                  </a:p>
                </p:txBody>
              </p:sp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714579E4-A42A-1B43-9634-399805FA8013}"/>
                      </a:ext>
                    </a:extLst>
                  </p:cNvPr>
                  <p:cNvSpPr/>
                  <p:nvPr/>
                </p:nvSpPr>
                <p:spPr>
                  <a:xfrm>
                    <a:off x="1858292" y="5691878"/>
                    <a:ext cx="820036" cy="147143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Elastic</a:t>
                    </a:r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 </a:t>
                    </a:r>
                    <a:r>
                      <a:rPr kumimoji="1" lang="en-US" altLang="zh-CN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Search</a:t>
                    </a:r>
                    <a:endParaRPr kumimoji="1" lang="zh-CN" altLang="en-US" sz="700" b="1" dirty="0">
                      <a:solidFill>
                        <a:schemeClr val="tx1"/>
                      </a:solidFill>
                      <a:latin typeface="FangSong" panose="02010609060101010101" pitchFamily="49" charset="-122"/>
                      <a:ea typeface="FangSong" panose="02010609060101010101" pitchFamily="49" charset="-122"/>
                    </a:endParaRPr>
                  </a:p>
                </p:txBody>
              </p:sp>
            </p:grp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6A8C1C56-377D-0E4B-9CDB-8155322C4835}"/>
                  </a:ext>
                </a:extLst>
              </p:cNvPr>
              <p:cNvGrpSpPr/>
              <p:nvPr/>
            </p:nvGrpSpPr>
            <p:grpSpPr>
              <a:xfrm>
                <a:off x="5057943" y="5268448"/>
                <a:ext cx="706466" cy="580100"/>
                <a:chOff x="2455600" y="5352014"/>
                <a:chExt cx="706466" cy="580100"/>
              </a:xfrm>
            </p:grpSpPr>
            <p:sp>
              <p:nvSpPr>
                <p:cNvPr id="118" name="圆角矩形 117">
                  <a:extLst>
                    <a:ext uri="{FF2B5EF4-FFF2-40B4-BE49-F238E27FC236}">
                      <a16:creationId xmlns:a16="http://schemas.microsoft.com/office/drawing/2014/main" id="{960E9B1E-4FDA-014F-AF3C-1218C9934FCC}"/>
                    </a:ext>
                  </a:extLst>
                </p:cNvPr>
                <p:cNvSpPr/>
                <p:nvPr/>
              </p:nvSpPr>
              <p:spPr>
                <a:xfrm>
                  <a:off x="2471890" y="5352014"/>
                  <a:ext cx="551236" cy="580100"/>
                </a:xfrm>
                <a:prstGeom prst="roundRect">
                  <a:avLst>
                    <a:gd name="adj" fmla="val 7464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23" name="文本框 122">
                  <a:extLst>
                    <a:ext uri="{FF2B5EF4-FFF2-40B4-BE49-F238E27FC236}">
                      <a16:creationId xmlns:a16="http://schemas.microsoft.com/office/drawing/2014/main" id="{5A77D977-179A-1045-AB56-3A0D14612DDD}"/>
                    </a:ext>
                  </a:extLst>
                </p:cNvPr>
                <p:cNvSpPr txBox="1"/>
                <p:nvPr/>
              </p:nvSpPr>
              <p:spPr>
                <a:xfrm>
                  <a:off x="2455600" y="5534379"/>
                  <a:ext cx="70646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800" b="1" dirty="0"/>
                    <a:t>调度服务</a:t>
                  </a:r>
                </a:p>
              </p:txBody>
            </p:sp>
          </p:grp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9A3F84AC-19A6-2049-9DBA-3018BAE4CCE8}"/>
                  </a:ext>
                </a:extLst>
              </p:cNvPr>
              <p:cNvGrpSpPr/>
              <p:nvPr/>
            </p:nvGrpSpPr>
            <p:grpSpPr>
              <a:xfrm>
                <a:off x="6262481" y="5268448"/>
                <a:ext cx="706466" cy="580100"/>
                <a:chOff x="2680460" y="5352014"/>
                <a:chExt cx="706466" cy="580100"/>
              </a:xfrm>
            </p:grpSpPr>
            <p:sp>
              <p:nvSpPr>
                <p:cNvPr id="126" name="圆角矩形 125">
                  <a:extLst>
                    <a:ext uri="{FF2B5EF4-FFF2-40B4-BE49-F238E27FC236}">
                      <a16:creationId xmlns:a16="http://schemas.microsoft.com/office/drawing/2014/main" id="{108C10D2-F9F3-3443-878F-0512BAA10B1F}"/>
                    </a:ext>
                  </a:extLst>
                </p:cNvPr>
                <p:cNvSpPr/>
                <p:nvPr/>
              </p:nvSpPr>
              <p:spPr>
                <a:xfrm>
                  <a:off x="2688183" y="5352014"/>
                  <a:ext cx="551236" cy="580100"/>
                </a:xfrm>
                <a:prstGeom prst="roundRect">
                  <a:avLst>
                    <a:gd name="adj" fmla="val 7464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27" name="文本框 126">
                  <a:extLst>
                    <a:ext uri="{FF2B5EF4-FFF2-40B4-BE49-F238E27FC236}">
                      <a16:creationId xmlns:a16="http://schemas.microsoft.com/office/drawing/2014/main" id="{4015C2EB-B9A6-9942-A399-143697A8DB6C}"/>
                    </a:ext>
                  </a:extLst>
                </p:cNvPr>
                <p:cNvSpPr txBox="1"/>
                <p:nvPr/>
              </p:nvSpPr>
              <p:spPr>
                <a:xfrm>
                  <a:off x="2680460" y="5534342"/>
                  <a:ext cx="70646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800" b="1" dirty="0"/>
                    <a:t>监控服务</a:t>
                  </a:r>
                </a:p>
              </p:txBody>
            </p:sp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F87B7299-931C-5A43-A228-0AF36D0E4F01}"/>
                  </a:ext>
                </a:extLst>
              </p:cNvPr>
              <p:cNvGrpSpPr/>
              <p:nvPr/>
            </p:nvGrpSpPr>
            <p:grpSpPr>
              <a:xfrm>
                <a:off x="7411451" y="5268448"/>
                <a:ext cx="706466" cy="580100"/>
                <a:chOff x="2873310" y="5352014"/>
                <a:chExt cx="706466" cy="580100"/>
              </a:xfrm>
            </p:grpSpPr>
            <p:sp>
              <p:nvSpPr>
                <p:cNvPr id="130" name="圆角矩形 129">
                  <a:extLst>
                    <a:ext uri="{FF2B5EF4-FFF2-40B4-BE49-F238E27FC236}">
                      <a16:creationId xmlns:a16="http://schemas.microsoft.com/office/drawing/2014/main" id="{089BBB1B-8639-5A42-B08F-75C929EFE5C8}"/>
                    </a:ext>
                  </a:extLst>
                </p:cNvPr>
                <p:cNvSpPr/>
                <p:nvPr/>
              </p:nvSpPr>
              <p:spPr>
                <a:xfrm>
                  <a:off x="2892818" y="5352014"/>
                  <a:ext cx="551236" cy="580100"/>
                </a:xfrm>
                <a:prstGeom prst="roundRect">
                  <a:avLst>
                    <a:gd name="adj" fmla="val 7464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31" name="文本框 130">
                  <a:extLst>
                    <a:ext uri="{FF2B5EF4-FFF2-40B4-BE49-F238E27FC236}">
                      <a16:creationId xmlns:a16="http://schemas.microsoft.com/office/drawing/2014/main" id="{F823EAA1-F416-8F4E-A0C9-16D388E3EC08}"/>
                    </a:ext>
                  </a:extLst>
                </p:cNvPr>
                <p:cNvSpPr txBox="1"/>
                <p:nvPr/>
              </p:nvSpPr>
              <p:spPr>
                <a:xfrm>
                  <a:off x="2873310" y="5519069"/>
                  <a:ext cx="70646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800" b="1" dirty="0"/>
                    <a:t>日志服务</a:t>
                  </a:r>
                </a:p>
              </p:txBody>
            </p: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46C8F9F4-2E7D-DC4D-BDAB-976A749A0A63}"/>
                  </a:ext>
                </a:extLst>
              </p:cNvPr>
              <p:cNvGrpSpPr/>
              <p:nvPr/>
            </p:nvGrpSpPr>
            <p:grpSpPr>
              <a:xfrm>
                <a:off x="8488741" y="5268448"/>
                <a:ext cx="706466" cy="580100"/>
                <a:chOff x="3056148" y="5354102"/>
                <a:chExt cx="706466" cy="580100"/>
              </a:xfrm>
            </p:grpSpPr>
            <p:sp>
              <p:nvSpPr>
                <p:cNvPr id="133" name="圆角矩形 132">
                  <a:extLst>
                    <a:ext uri="{FF2B5EF4-FFF2-40B4-BE49-F238E27FC236}">
                      <a16:creationId xmlns:a16="http://schemas.microsoft.com/office/drawing/2014/main" id="{58BC70F1-5F17-D749-BA7E-6A878102D080}"/>
                    </a:ext>
                  </a:extLst>
                </p:cNvPr>
                <p:cNvSpPr/>
                <p:nvPr/>
              </p:nvSpPr>
              <p:spPr>
                <a:xfrm>
                  <a:off x="3084514" y="5354102"/>
                  <a:ext cx="551236" cy="580100"/>
                </a:xfrm>
                <a:prstGeom prst="roundRect">
                  <a:avLst>
                    <a:gd name="adj" fmla="val 7464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34" name="文本框 133">
                  <a:extLst>
                    <a:ext uri="{FF2B5EF4-FFF2-40B4-BE49-F238E27FC236}">
                      <a16:creationId xmlns:a16="http://schemas.microsoft.com/office/drawing/2014/main" id="{C5ABED0F-A109-354A-A5A7-A030AC3584E5}"/>
                    </a:ext>
                  </a:extLst>
                </p:cNvPr>
                <p:cNvSpPr txBox="1"/>
                <p:nvPr/>
              </p:nvSpPr>
              <p:spPr>
                <a:xfrm>
                  <a:off x="3056148" y="5534336"/>
                  <a:ext cx="70646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800" b="1" dirty="0"/>
                    <a:t>配管服务</a:t>
                  </a:r>
                </a:p>
              </p:txBody>
            </p:sp>
          </p:grpSp>
        </p:grp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ED40C642-5726-AD4E-838F-7FABBE1B6F2A}"/>
                </a:ext>
              </a:extLst>
            </p:cNvPr>
            <p:cNvGrpSpPr/>
            <p:nvPr/>
          </p:nvGrpSpPr>
          <p:grpSpPr>
            <a:xfrm>
              <a:off x="1702221" y="923410"/>
              <a:ext cx="7761671" cy="4102281"/>
              <a:chOff x="100880" y="978434"/>
              <a:chExt cx="7761671" cy="4102281"/>
            </a:xfrm>
          </p:grpSpPr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0AA1F500-77B6-DE43-B39D-DC42783769D7}"/>
                  </a:ext>
                </a:extLst>
              </p:cNvPr>
              <p:cNvGrpSpPr/>
              <p:nvPr/>
            </p:nvGrpSpPr>
            <p:grpSpPr>
              <a:xfrm>
                <a:off x="4070231" y="1894836"/>
                <a:ext cx="3792320" cy="3185879"/>
                <a:chOff x="4070231" y="1894836"/>
                <a:chExt cx="3792320" cy="3185879"/>
              </a:xfrm>
            </p:grpSpPr>
            <p:grpSp>
              <p:nvGrpSpPr>
                <p:cNvPr id="172" name="组合 171">
                  <a:extLst>
                    <a:ext uri="{FF2B5EF4-FFF2-40B4-BE49-F238E27FC236}">
                      <a16:creationId xmlns:a16="http://schemas.microsoft.com/office/drawing/2014/main" id="{DE77053A-C26E-AC4C-A5EC-470317292AD2}"/>
                    </a:ext>
                  </a:extLst>
                </p:cNvPr>
                <p:cNvGrpSpPr/>
                <p:nvPr/>
              </p:nvGrpSpPr>
              <p:grpSpPr>
                <a:xfrm>
                  <a:off x="4070231" y="1990162"/>
                  <a:ext cx="3792320" cy="3090553"/>
                  <a:chOff x="4070231" y="1990162"/>
                  <a:chExt cx="3792320" cy="3090553"/>
                </a:xfrm>
              </p:grpSpPr>
              <p:sp>
                <p:nvSpPr>
                  <p:cNvPr id="7" name="圆角矩形 6">
                    <a:extLst>
                      <a:ext uri="{FF2B5EF4-FFF2-40B4-BE49-F238E27FC236}">
                        <a16:creationId xmlns:a16="http://schemas.microsoft.com/office/drawing/2014/main" id="{42437BA8-4E80-4B4E-87B3-800711081669}"/>
                      </a:ext>
                    </a:extLst>
                  </p:cNvPr>
                  <p:cNvSpPr/>
                  <p:nvPr/>
                </p:nvSpPr>
                <p:spPr>
                  <a:xfrm>
                    <a:off x="4070232" y="1994079"/>
                    <a:ext cx="3792319" cy="3086636"/>
                  </a:xfrm>
                  <a:prstGeom prst="roundRect">
                    <a:avLst>
                      <a:gd name="adj" fmla="val 2443"/>
                    </a:avLst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B4ED8121-2F4A-D341-8C0E-8FE6958F0E68}"/>
                      </a:ext>
                    </a:extLst>
                  </p:cNvPr>
                  <p:cNvSpPr txBox="1"/>
                  <p:nvPr/>
                </p:nvSpPr>
                <p:spPr>
                  <a:xfrm>
                    <a:off x="4070231" y="1990162"/>
                    <a:ext cx="99116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800" b="1" dirty="0"/>
                      <a:t>在线计算服务</a:t>
                    </a:r>
                  </a:p>
                </p:txBody>
              </p:sp>
            </p:grpSp>
            <p:grpSp>
              <p:nvGrpSpPr>
                <p:cNvPr id="36" name="组合 35">
                  <a:extLst>
                    <a:ext uri="{FF2B5EF4-FFF2-40B4-BE49-F238E27FC236}">
                      <a16:creationId xmlns:a16="http://schemas.microsoft.com/office/drawing/2014/main" id="{223B2AC2-1AD0-464A-8515-D5D92223B118}"/>
                    </a:ext>
                  </a:extLst>
                </p:cNvPr>
                <p:cNvGrpSpPr/>
                <p:nvPr/>
              </p:nvGrpSpPr>
              <p:grpSpPr>
                <a:xfrm>
                  <a:off x="4213669" y="2310113"/>
                  <a:ext cx="1580672" cy="1479703"/>
                  <a:chOff x="4234689" y="2317419"/>
                  <a:chExt cx="1580672" cy="1479703"/>
                </a:xfrm>
              </p:grpSpPr>
              <p:sp>
                <p:nvSpPr>
                  <p:cNvPr id="15" name="圆角矩形 14">
                    <a:extLst>
                      <a:ext uri="{FF2B5EF4-FFF2-40B4-BE49-F238E27FC236}">
                        <a16:creationId xmlns:a16="http://schemas.microsoft.com/office/drawing/2014/main" id="{5CE0D4AF-A622-0945-8D0C-3A2232798934}"/>
                      </a:ext>
                    </a:extLst>
                  </p:cNvPr>
                  <p:cNvSpPr/>
                  <p:nvPr/>
                </p:nvSpPr>
                <p:spPr>
                  <a:xfrm>
                    <a:off x="4234689" y="2321336"/>
                    <a:ext cx="1580672" cy="1475786"/>
                  </a:xfrm>
                  <a:prstGeom prst="roundRect">
                    <a:avLst>
                      <a:gd name="adj" fmla="val 4064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03D55CCD-A9D9-0C44-8FC4-52C8F31ABBAD}"/>
                      </a:ext>
                    </a:extLst>
                  </p:cNvPr>
                  <p:cNvSpPr txBox="1"/>
                  <p:nvPr/>
                </p:nvSpPr>
                <p:spPr>
                  <a:xfrm>
                    <a:off x="4719802" y="2317419"/>
                    <a:ext cx="618246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800" b="1" dirty="0"/>
                      <a:t>意图解析</a:t>
                    </a:r>
                  </a:p>
                </p:txBody>
              </p:sp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87D5AF17-0BB8-9E4D-9491-24EFE62E4592}"/>
                      </a:ext>
                    </a:extLst>
                  </p:cNvPr>
                  <p:cNvSpPr/>
                  <p:nvPr/>
                </p:nvSpPr>
                <p:spPr>
                  <a:xfrm>
                    <a:off x="4328001" y="2564093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分词</a:t>
                    </a:r>
                  </a:p>
                </p:txBody>
              </p:sp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BFEAF00F-C6CD-524A-9D79-24120A6F595E}"/>
                      </a:ext>
                    </a:extLst>
                  </p:cNvPr>
                  <p:cNvSpPr/>
                  <p:nvPr/>
                </p:nvSpPr>
                <p:spPr>
                  <a:xfrm>
                    <a:off x="5097460" y="2969749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去停止词</a:t>
                    </a:r>
                  </a:p>
                </p:txBody>
              </p:sp>
              <p:sp>
                <p:nvSpPr>
                  <p:cNvPr id="23" name="矩形 22">
                    <a:extLst>
                      <a:ext uri="{FF2B5EF4-FFF2-40B4-BE49-F238E27FC236}">
                        <a16:creationId xmlns:a16="http://schemas.microsoft.com/office/drawing/2014/main" id="{72FBB4C9-194C-5A48-8D9A-F4DE43CB413D}"/>
                      </a:ext>
                    </a:extLst>
                  </p:cNvPr>
                  <p:cNvSpPr/>
                  <p:nvPr/>
                </p:nvSpPr>
                <p:spPr>
                  <a:xfrm>
                    <a:off x="5100635" y="2565047"/>
                    <a:ext cx="618246" cy="116704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拼音转换</a:t>
                    </a:r>
                  </a:p>
                </p:txBody>
              </p:sp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3184141E-F551-734F-AEF4-EC4DE3B8104F}"/>
                      </a:ext>
                    </a:extLst>
                  </p:cNvPr>
                  <p:cNvSpPr/>
                  <p:nvPr/>
                </p:nvSpPr>
                <p:spPr>
                  <a:xfrm>
                    <a:off x="5097460" y="2764236"/>
                    <a:ext cx="618246" cy="116704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同义替换</a:t>
                    </a:r>
                  </a:p>
                </p:txBody>
              </p:sp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1F1A54FE-7866-104A-A165-E992C4E516D5}"/>
                      </a:ext>
                    </a:extLst>
                  </p:cNvPr>
                  <p:cNvSpPr/>
                  <p:nvPr/>
                </p:nvSpPr>
                <p:spPr>
                  <a:xfrm>
                    <a:off x="4328001" y="2764736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归一化</a:t>
                    </a:r>
                  </a:p>
                </p:txBody>
              </p:sp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5B53D373-41B0-9E40-9DC5-37E7F5DA7429}"/>
                      </a:ext>
                    </a:extLst>
                  </p:cNvPr>
                  <p:cNvSpPr/>
                  <p:nvPr/>
                </p:nvSpPr>
                <p:spPr>
                  <a:xfrm>
                    <a:off x="4328001" y="2969749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纠错</a:t>
                    </a:r>
                  </a:p>
                </p:txBody>
              </p:sp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4148FFB4-5EA9-A348-B6B4-B1A2756BDA25}"/>
                      </a:ext>
                    </a:extLst>
                  </p:cNvPr>
                  <p:cNvSpPr/>
                  <p:nvPr/>
                </p:nvSpPr>
                <p:spPr>
                  <a:xfrm>
                    <a:off x="4328001" y="3172472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改写</a:t>
                    </a:r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F92E8E69-F37D-4046-9E11-3D8311F1FD6D}"/>
                      </a:ext>
                    </a:extLst>
                  </p:cNvPr>
                  <p:cNvSpPr/>
                  <p:nvPr/>
                </p:nvSpPr>
                <p:spPr>
                  <a:xfrm>
                    <a:off x="5097460" y="3172472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纠错</a:t>
                    </a:r>
                  </a:p>
                </p:txBody>
              </p:sp>
              <p:sp>
                <p:nvSpPr>
                  <p:cNvPr id="29" name="矩形 28">
                    <a:extLst>
                      <a:ext uri="{FF2B5EF4-FFF2-40B4-BE49-F238E27FC236}">
                        <a16:creationId xmlns:a16="http://schemas.microsoft.com/office/drawing/2014/main" id="{7A9D1598-DEC8-C941-B211-52B80648AA35}"/>
                      </a:ext>
                    </a:extLst>
                  </p:cNvPr>
                  <p:cNvSpPr/>
                  <p:nvPr/>
                </p:nvSpPr>
                <p:spPr>
                  <a:xfrm>
                    <a:off x="4328001" y="3373218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补全</a:t>
                    </a:r>
                  </a:p>
                </p:txBody>
              </p:sp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823CF2CB-AD73-F949-88CF-724CFD7BBC3E}"/>
                      </a:ext>
                    </a:extLst>
                  </p:cNvPr>
                  <p:cNvSpPr/>
                  <p:nvPr/>
                </p:nvSpPr>
                <p:spPr>
                  <a:xfrm>
                    <a:off x="5097460" y="3373218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实体识别</a:t>
                    </a:r>
                  </a:p>
                </p:txBody>
              </p:sp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48AA7B64-076E-0D43-A0C9-3FF4DAB79F5A}"/>
                      </a:ext>
                    </a:extLst>
                  </p:cNvPr>
                  <p:cNvSpPr/>
                  <p:nvPr/>
                </p:nvSpPr>
                <p:spPr>
                  <a:xfrm>
                    <a:off x="4328001" y="3586938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意图识别</a:t>
                    </a:r>
                  </a:p>
                </p:txBody>
              </p:sp>
            </p:grpSp>
            <p:grpSp>
              <p:nvGrpSpPr>
                <p:cNvPr id="58" name="组合 57">
                  <a:extLst>
                    <a:ext uri="{FF2B5EF4-FFF2-40B4-BE49-F238E27FC236}">
                      <a16:creationId xmlns:a16="http://schemas.microsoft.com/office/drawing/2014/main" id="{0FCA673B-625C-6544-846A-87D26572F871}"/>
                    </a:ext>
                  </a:extLst>
                </p:cNvPr>
                <p:cNvGrpSpPr/>
                <p:nvPr/>
              </p:nvGrpSpPr>
              <p:grpSpPr>
                <a:xfrm>
                  <a:off x="6054950" y="4097115"/>
                  <a:ext cx="1580672" cy="750399"/>
                  <a:chOff x="5977443" y="4072502"/>
                  <a:chExt cx="1580672" cy="750399"/>
                </a:xfrm>
              </p:grpSpPr>
              <p:grpSp>
                <p:nvGrpSpPr>
                  <p:cNvPr id="56" name="组合 55">
                    <a:extLst>
                      <a:ext uri="{FF2B5EF4-FFF2-40B4-BE49-F238E27FC236}">
                        <a16:creationId xmlns:a16="http://schemas.microsoft.com/office/drawing/2014/main" id="{22A5A383-AC81-4B43-8F90-3C4BAD6BA84D}"/>
                      </a:ext>
                    </a:extLst>
                  </p:cNvPr>
                  <p:cNvGrpSpPr/>
                  <p:nvPr/>
                </p:nvGrpSpPr>
                <p:grpSpPr>
                  <a:xfrm>
                    <a:off x="5977443" y="4072502"/>
                    <a:ext cx="1580672" cy="750399"/>
                    <a:chOff x="5977443" y="4072502"/>
                    <a:chExt cx="1580672" cy="750399"/>
                  </a:xfrm>
                </p:grpSpPr>
                <p:grpSp>
                  <p:nvGrpSpPr>
                    <p:cNvPr id="38" name="组合 37">
                      <a:extLst>
                        <a:ext uri="{FF2B5EF4-FFF2-40B4-BE49-F238E27FC236}">
                          <a16:creationId xmlns:a16="http://schemas.microsoft.com/office/drawing/2014/main" id="{2C911419-70F4-994C-8F30-8C58BDCC8C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77443" y="4072502"/>
                      <a:ext cx="1580672" cy="750399"/>
                      <a:chOff x="4271061" y="4129114"/>
                      <a:chExt cx="1580672" cy="750399"/>
                    </a:xfrm>
                  </p:grpSpPr>
                  <p:sp>
                    <p:nvSpPr>
                      <p:cNvPr id="39" name="圆角矩形 38">
                        <a:extLst>
                          <a:ext uri="{FF2B5EF4-FFF2-40B4-BE49-F238E27FC236}">
                            <a16:creationId xmlns:a16="http://schemas.microsoft.com/office/drawing/2014/main" id="{376E22A1-09DC-6D4D-9BB7-CE7575E92D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71061" y="4129114"/>
                        <a:ext cx="1580672" cy="750399"/>
                      </a:xfrm>
                      <a:prstGeom prst="roundRect">
                        <a:avLst>
                          <a:gd name="adj" fmla="val 7464"/>
                        </a:avLst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/>
                      </a:p>
                    </p:txBody>
                  </p:sp>
                  <p:sp>
                    <p:nvSpPr>
                      <p:cNvPr id="40" name="文本框 39">
                        <a:extLst>
                          <a:ext uri="{FF2B5EF4-FFF2-40B4-BE49-F238E27FC236}">
                            <a16:creationId xmlns:a16="http://schemas.microsoft.com/office/drawing/2014/main" id="{2B19D192-5DB6-1B44-8959-BF5B747FC6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26108" y="4139363"/>
                        <a:ext cx="618246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kumimoji="1" lang="zh-CN" altLang="en-US" sz="800" b="1" dirty="0"/>
                          <a:t>粗排引擎</a:t>
                        </a:r>
                      </a:p>
                    </p:txBody>
                  </p:sp>
                  <p:sp>
                    <p:nvSpPr>
                      <p:cNvPr id="41" name="矩形 40">
                        <a:extLst>
                          <a:ext uri="{FF2B5EF4-FFF2-40B4-BE49-F238E27FC236}">
                            <a16:creationId xmlns:a16="http://schemas.microsoft.com/office/drawing/2014/main" id="{5115F87E-F2AF-844E-88F1-3909C52EC7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59392" y="4413710"/>
                        <a:ext cx="675839" cy="14875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0">
                        <a:schemeClr val="accent3"/>
                      </a:lnRef>
                      <a:fillRef idx="3">
                        <a:schemeClr val="accent3"/>
                      </a:fillRef>
                      <a:effectRef idx="3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700" b="1" dirty="0">
                            <a:solidFill>
                              <a:schemeClr val="tx1"/>
                            </a:solidFill>
                            <a:latin typeface="FangSong" panose="02010609060101010101" pitchFamily="49" charset="-122"/>
                            <a:ea typeface="FangSong" panose="02010609060101010101" pitchFamily="49" charset="-122"/>
                          </a:rPr>
                          <a:t>相关性排序</a:t>
                        </a:r>
                      </a:p>
                    </p:txBody>
                  </p:sp>
                  <p:sp>
                    <p:nvSpPr>
                      <p:cNvPr id="42" name="矩形 41">
                        <a:extLst>
                          <a:ext uri="{FF2B5EF4-FFF2-40B4-BE49-F238E27FC236}">
                            <a16:creationId xmlns:a16="http://schemas.microsoft.com/office/drawing/2014/main" id="{81732442-F541-9C4B-9B11-14AD1A645F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5196" y="4421391"/>
                        <a:ext cx="618246" cy="13056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0">
                        <a:schemeClr val="accent3"/>
                      </a:lnRef>
                      <a:fillRef idx="3">
                        <a:schemeClr val="accent3"/>
                      </a:fillRef>
                      <a:effectRef idx="3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700" b="1" dirty="0">
                            <a:solidFill>
                              <a:schemeClr val="tx1"/>
                            </a:solidFill>
                            <a:latin typeface="FangSong" panose="02010609060101010101" pitchFamily="49" charset="-122"/>
                            <a:ea typeface="FangSong" panose="02010609060101010101" pitchFamily="49" charset="-122"/>
                          </a:rPr>
                          <a:t>特征排序</a:t>
                        </a:r>
                      </a:p>
                    </p:txBody>
                  </p:sp>
                </p:grpSp>
                <p:sp>
                  <p:nvSpPr>
                    <p:cNvPr id="55" name="矩形 54">
                      <a:extLst>
                        <a:ext uri="{FF2B5EF4-FFF2-40B4-BE49-F238E27FC236}">
                          <a16:creationId xmlns:a16="http://schemas.microsoft.com/office/drawing/2014/main" id="{B7A82867-C5DE-1C45-B190-3ED7B0B3F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65774" y="4569175"/>
                      <a:ext cx="675839" cy="148755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tx1"/>
                          </a:solidFill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个性化粗排</a:t>
                      </a:r>
                    </a:p>
                  </p:txBody>
                </p:sp>
              </p:grpSp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32545A9A-8563-5C46-AB29-8D1F5BC89932}"/>
                      </a:ext>
                    </a:extLst>
                  </p:cNvPr>
                  <p:cNvSpPr/>
                  <p:nvPr/>
                </p:nvSpPr>
                <p:spPr>
                  <a:xfrm>
                    <a:off x="6881578" y="4585056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主题排序</a:t>
                    </a:r>
                  </a:p>
                </p:txBody>
              </p:sp>
            </p:grpSp>
            <p:grpSp>
              <p:nvGrpSpPr>
                <p:cNvPr id="67" name="组合 66">
                  <a:extLst>
                    <a:ext uri="{FF2B5EF4-FFF2-40B4-BE49-F238E27FC236}">
                      <a16:creationId xmlns:a16="http://schemas.microsoft.com/office/drawing/2014/main" id="{36303572-BE11-AE4B-99F5-59879AA67E01}"/>
                    </a:ext>
                  </a:extLst>
                </p:cNvPr>
                <p:cNvGrpSpPr/>
                <p:nvPr/>
              </p:nvGrpSpPr>
              <p:grpSpPr>
                <a:xfrm>
                  <a:off x="6040060" y="2259657"/>
                  <a:ext cx="1580672" cy="257988"/>
                  <a:chOff x="4271061" y="4631063"/>
                  <a:chExt cx="1580672" cy="248451"/>
                </a:xfrm>
              </p:grpSpPr>
              <p:sp>
                <p:nvSpPr>
                  <p:cNvPr id="68" name="圆角矩形 67">
                    <a:extLst>
                      <a:ext uri="{FF2B5EF4-FFF2-40B4-BE49-F238E27FC236}">
                        <a16:creationId xmlns:a16="http://schemas.microsoft.com/office/drawing/2014/main" id="{03D1D283-4447-2341-9F24-E25117438E25}"/>
                      </a:ext>
                    </a:extLst>
                  </p:cNvPr>
                  <p:cNvSpPr/>
                  <p:nvPr/>
                </p:nvSpPr>
                <p:spPr>
                  <a:xfrm>
                    <a:off x="4271061" y="4631063"/>
                    <a:ext cx="1580672" cy="248451"/>
                  </a:xfrm>
                  <a:prstGeom prst="roundRect">
                    <a:avLst>
                      <a:gd name="adj" fmla="val 20432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1DFC4670-0350-D946-AF92-EF60561B559A}"/>
                      </a:ext>
                    </a:extLst>
                  </p:cNvPr>
                  <p:cNvSpPr txBox="1"/>
                  <p:nvPr/>
                </p:nvSpPr>
                <p:spPr>
                  <a:xfrm>
                    <a:off x="4748374" y="4653480"/>
                    <a:ext cx="618246" cy="207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800" b="1" dirty="0"/>
                      <a:t>运营干预</a:t>
                    </a:r>
                  </a:p>
                </p:txBody>
              </p:sp>
            </p:grpSp>
            <p:grpSp>
              <p:nvGrpSpPr>
                <p:cNvPr id="170" name="组合 169">
                  <a:extLst>
                    <a:ext uri="{FF2B5EF4-FFF2-40B4-BE49-F238E27FC236}">
                      <a16:creationId xmlns:a16="http://schemas.microsoft.com/office/drawing/2014/main" id="{5BFE3BC0-5C6C-2F44-85E7-D8E659506CD1}"/>
                    </a:ext>
                  </a:extLst>
                </p:cNvPr>
                <p:cNvGrpSpPr/>
                <p:nvPr/>
              </p:nvGrpSpPr>
              <p:grpSpPr>
                <a:xfrm>
                  <a:off x="4234689" y="4097116"/>
                  <a:ext cx="1580672" cy="750399"/>
                  <a:chOff x="4234689" y="4097116"/>
                  <a:chExt cx="1580672" cy="750399"/>
                </a:xfrm>
              </p:grpSpPr>
              <p:grpSp>
                <p:nvGrpSpPr>
                  <p:cNvPr id="37" name="组合 36">
                    <a:extLst>
                      <a:ext uri="{FF2B5EF4-FFF2-40B4-BE49-F238E27FC236}">
                        <a16:creationId xmlns:a16="http://schemas.microsoft.com/office/drawing/2014/main" id="{ED7091BB-6AA1-CA49-B365-2230C18DD7E5}"/>
                      </a:ext>
                    </a:extLst>
                  </p:cNvPr>
                  <p:cNvGrpSpPr/>
                  <p:nvPr/>
                </p:nvGrpSpPr>
                <p:grpSpPr>
                  <a:xfrm>
                    <a:off x="4234689" y="4097116"/>
                    <a:ext cx="1580672" cy="750399"/>
                    <a:chOff x="4271061" y="4129115"/>
                    <a:chExt cx="1580672" cy="750399"/>
                  </a:xfrm>
                </p:grpSpPr>
                <p:sp>
                  <p:nvSpPr>
                    <p:cNvPr id="32" name="圆角矩形 31">
                      <a:extLst>
                        <a:ext uri="{FF2B5EF4-FFF2-40B4-BE49-F238E27FC236}">
                          <a16:creationId xmlns:a16="http://schemas.microsoft.com/office/drawing/2014/main" id="{8B3B0E04-F7B0-2F41-97C9-FFCA3F5F1A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061" y="4129115"/>
                      <a:ext cx="1580672" cy="750399"/>
                    </a:xfrm>
                    <a:prstGeom prst="roundRect">
                      <a:avLst>
                        <a:gd name="adj" fmla="val 7464"/>
                      </a:avLst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dirty="0"/>
                    </a:p>
                  </p:txBody>
                </p:sp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D8BFBD71-29DF-564B-9E53-204C1ACA80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6108" y="4139363"/>
                      <a:ext cx="618246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zh-CN" altLang="en-US" sz="800" b="1" dirty="0"/>
                        <a:t>索引召回</a:t>
                      </a:r>
                    </a:p>
                  </p:txBody>
                </p:sp>
                <p:sp>
                  <p:nvSpPr>
                    <p:cNvPr id="34" name="矩形 33">
                      <a:extLst>
                        <a:ext uri="{FF2B5EF4-FFF2-40B4-BE49-F238E27FC236}">
                          <a16:creationId xmlns:a16="http://schemas.microsoft.com/office/drawing/2014/main" id="{DBA817BF-FA46-1C4C-B462-06AEEF221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2493" y="4407520"/>
                      <a:ext cx="618246" cy="13056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tx1"/>
                          </a:solidFill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分桶检索</a:t>
                      </a:r>
                    </a:p>
                  </p:txBody>
                </p:sp>
                <p:sp>
                  <p:nvSpPr>
                    <p:cNvPr id="35" name="矩形 34">
                      <a:extLst>
                        <a:ext uri="{FF2B5EF4-FFF2-40B4-BE49-F238E27FC236}">
                          <a16:creationId xmlns:a16="http://schemas.microsoft.com/office/drawing/2014/main" id="{62F6A95F-145C-EF4B-AA02-62338B1E65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6432" y="4409586"/>
                      <a:ext cx="618246" cy="13056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tx1"/>
                          </a:solidFill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向量检索</a:t>
                      </a:r>
                    </a:p>
                  </p:txBody>
                </p:sp>
              </p:grpSp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9DAA84CC-9DF7-2B48-B698-BC07E15B63C0}"/>
                      </a:ext>
                    </a:extLst>
                  </p:cNvPr>
                  <p:cNvSpPr/>
                  <p:nvPr/>
                </p:nvSpPr>
                <p:spPr>
                  <a:xfrm>
                    <a:off x="5090060" y="4602885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图谱检索</a:t>
                    </a:r>
                  </a:p>
                </p:txBody>
              </p:sp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D2FEAE2F-18D3-414A-AA31-CA6C6E109089}"/>
                      </a:ext>
                    </a:extLst>
                  </p:cNvPr>
                  <p:cNvSpPr/>
                  <p:nvPr/>
                </p:nvSpPr>
                <p:spPr>
                  <a:xfrm>
                    <a:off x="4356121" y="4610588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ES</a:t>
                    </a:r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词检索</a:t>
                    </a:r>
                  </a:p>
                </p:txBody>
              </p:sp>
            </p:grpSp>
            <p:sp>
              <p:nvSpPr>
                <p:cNvPr id="74" name="下箭头 73">
                  <a:extLst>
                    <a:ext uri="{FF2B5EF4-FFF2-40B4-BE49-F238E27FC236}">
                      <a16:creationId xmlns:a16="http://schemas.microsoft.com/office/drawing/2014/main" id="{569665F9-069B-DF43-B1DB-EC3533E3ADE9}"/>
                    </a:ext>
                  </a:extLst>
                </p:cNvPr>
                <p:cNvSpPr/>
                <p:nvPr/>
              </p:nvSpPr>
              <p:spPr>
                <a:xfrm>
                  <a:off x="4944481" y="3839585"/>
                  <a:ext cx="136278" cy="215526"/>
                </a:xfrm>
                <a:prstGeom prst="downArrow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5" name="下箭头 74">
                  <a:extLst>
                    <a:ext uri="{FF2B5EF4-FFF2-40B4-BE49-F238E27FC236}">
                      <a16:creationId xmlns:a16="http://schemas.microsoft.com/office/drawing/2014/main" id="{FCBBEBE7-57EB-404A-885F-2A6F3142BCB8}"/>
                    </a:ext>
                  </a:extLst>
                </p:cNvPr>
                <p:cNvSpPr/>
                <p:nvPr/>
              </p:nvSpPr>
              <p:spPr>
                <a:xfrm rot="16200000">
                  <a:off x="5879756" y="4444877"/>
                  <a:ext cx="136278" cy="161543"/>
                </a:xfrm>
                <a:prstGeom prst="downArrow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6" name="下箭头 75">
                  <a:extLst>
                    <a:ext uri="{FF2B5EF4-FFF2-40B4-BE49-F238E27FC236}">
                      <a16:creationId xmlns:a16="http://schemas.microsoft.com/office/drawing/2014/main" id="{9B2E2E06-9F83-534B-B8C3-D27A9AADD174}"/>
                    </a:ext>
                  </a:extLst>
                </p:cNvPr>
                <p:cNvSpPr/>
                <p:nvPr/>
              </p:nvSpPr>
              <p:spPr>
                <a:xfrm rot="10800000">
                  <a:off x="6758357" y="3914324"/>
                  <a:ext cx="136278" cy="161543"/>
                </a:xfrm>
                <a:prstGeom prst="downArrow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171" name="组合 170">
                  <a:extLst>
                    <a:ext uri="{FF2B5EF4-FFF2-40B4-BE49-F238E27FC236}">
                      <a16:creationId xmlns:a16="http://schemas.microsoft.com/office/drawing/2014/main" id="{49DDA650-889F-2448-AF12-D0F33D74880A}"/>
                    </a:ext>
                  </a:extLst>
                </p:cNvPr>
                <p:cNvGrpSpPr/>
                <p:nvPr/>
              </p:nvGrpSpPr>
              <p:grpSpPr>
                <a:xfrm>
                  <a:off x="6048620" y="2544249"/>
                  <a:ext cx="1580672" cy="1337021"/>
                  <a:chOff x="6048620" y="2544249"/>
                  <a:chExt cx="1580672" cy="1337021"/>
                </a:xfrm>
              </p:grpSpPr>
              <p:grpSp>
                <p:nvGrpSpPr>
                  <p:cNvPr id="66" name="组合 65">
                    <a:extLst>
                      <a:ext uri="{FF2B5EF4-FFF2-40B4-BE49-F238E27FC236}">
                        <a16:creationId xmlns:a16="http://schemas.microsoft.com/office/drawing/2014/main" id="{AF6C8576-B94C-A348-BF15-27BA719BEA4D}"/>
                      </a:ext>
                    </a:extLst>
                  </p:cNvPr>
                  <p:cNvGrpSpPr/>
                  <p:nvPr/>
                </p:nvGrpSpPr>
                <p:grpSpPr>
                  <a:xfrm>
                    <a:off x="6048620" y="2724794"/>
                    <a:ext cx="1580672" cy="1156476"/>
                    <a:chOff x="6004848" y="2347302"/>
                    <a:chExt cx="1580672" cy="1156476"/>
                  </a:xfrm>
                </p:grpSpPr>
                <p:sp>
                  <p:nvSpPr>
                    <p:cNvPr id="50" name="圆角矩形 49">
                      <a:extLst>
                        <a:ext uri="{FF2B5EF4-FFF2-40B4-BE49-F238E27FC236}">
                          <a16:creationId xmlns:a16="http://schemas.microsoft.com/office/drawing/2014/main" id="{169A4C02-0E8C-E24A-A0C0-E63037379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4848" y="2351283"/>
                      <a:ext cx="1580672" cy="1152495"/>
                    </a:xfrm>
                    <a:prstGeom prst="roundRect">
                      <a:avLst>
                        <a:gd name="adj" fmla="val 7464"/>
                      </a:avLst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dirty="0"/>
                    </a:p>
                  </p:txBody>
                </p:sp>
                <p:sp>
                  <p:nvSpPr>
                    <p:cNvPr id="51" name="文本框 50">
                      <a:extLst>
                        <a:ext uri="{FF2B5EF4-FFF2-40B4-BE49-F238E27FC236}">
                          <a16:creationId xmlns:a16="http://schemas.microsoft.com/office/drawing/2014/main" id="{97E25B80-0E00-D942-963F-6FE114BFC7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77501" y="2347302"/>
                      <a:ext cx="618246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zh-CN" altLang="en-US" sz="800" b="1" dirty="0"/>
                        <a:t>精排引擎</a:t>
                      </a:r>
                    </a:p>
                  </p:txBody>
                </p:sp>
                <p:sp>
                  <p:nvSpPr>
                    <p:cNvPr id="52" name="矩形 51">
                      <a:extLst>
                        <a:ext uri="{FF2B5EF4-FFF2-40B4-BE49-F238E27FC236}">
                          <a16:creationId xmlns:a16="http://schemas.microsoft.com/office/drawing/2014/main" id="{BE0CBE1E-A155-4049-BD48-3A261B3CDA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9509" y="2821789"/>
                      <a:ext cx="668904" cy="148777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tx1"/>
                          </a:solidFill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搜索词特征</a:t>
                      </a:r>
                    </a:p>
                  </p:txBody>
                </p:sp>
                <p:sp>
                  <p:nvSpPr>
                    <p:cNvPr id="53" name="矩形 52">
                      <a:extLst>
                        <a:ext uri="{FF2B5EF4-FFF2-40B4-BE49-F238E27FC236}">
                          <a16:creationId xmlns:a16="http://schemas.microsoft.com/office/drawing/2014/main" id="{D0F02603-C6E5-124D-8D20-6669D66EB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9579" y="2596740"/>
                      <a:ext cx="618246" cy="13056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tx1"/>
                          </a:solidFill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用户特征</a:t>
                      </a:r>
                    </a:p>
                  </p:txBody>
                </p:sp>
                <p:sp>
                  <p:nvSpPr>
                    <p:cNvPr id="59" name="矩形 58">
                      <a:extLst>
                        <a:ext uri="{FF2B5EF4-FFF2-40B4-BE49-F238E27FC236}">
                          <a16:creationId xmlns:a16="http://schemas.microsoft.com/office/drawing/2014/main" id="{FCF6F9A4-FCDE-B148-BF44-E7440304B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7268" y="3046140"/>
                      <a:ext cx="668904" cy="148777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tx1"/>
                          </a:solidFill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相关性特征</a:t>
                      </a:r>
                    </a:p>
                  </p:txBody>
                </p:sp>
                <p:sp>
                  <p:nvSpPr>
                    <p:cNvPr id="60" name="矩形 59">
                      <a:extLst>
                        <a:ext uri="{FF2B5EF4-FFF2-40B4-BE49-F238E27FC236}">
                          <a16:creationId xmlns:a16="http://schemas.microsoft.com/office/drawing/2014/main" id="{1D02F635-40D0-3F49-B1F2-E3C46376C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7738" y="2823502"/>
                      <a:ext cx="618246" cy="13056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tx1"/>
                          </a:solidFill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商品特征</a:t>
                      </a:r>
                    </a:p>
                  </p:txBody>
                </p:sp>
                <p:sp>
                  <p:nvSpPr>
                    <p:cNvPr id="61" name="矩形 60">
                      <a:extLst>
                        <a:ext uri="{FF2B5EF4-FFF2-40B4-BE49-F238E27FC236}">
                          <a16:creationId xmlns:a16="http://schemas.microsoft.com/office/drawing/2014/main" id="{C5478AC7-B9CC-D943-9A5B-7DA2B5B4B6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3820" y="3278718"/>
                      <a:ext cx="668904" cy="148777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tx1"/>
                          </a:solidFill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图谱特征</a:t>
                      </a:r>
                    </a:p>
                  </p:txBody>
                </p:sp>
                <p:sp>
                  <p:nvSpPr>
                    <p:cNvPr id="62" name="矩形 61">
                      <a:extLst>
                        <a:ext uri="{FF2B5EF4-FFF2-40B4-BE49-F238E27FC236}">
                          <a16:creationId xmlns:a16="http://schemas.microsoft.com/office/drawing/2014/main" id="{21BE4F76-913A-C043-9810-ACC33909D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8592" y="3049194"/>
                      <a:ext cx="618246" cy="13056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tx1"/>
                          </a:solidFill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行为特征</a:t>
                      </a:r>
                    </a:p>
                  </p:txBody>
                </p:sp>
                <p:sp>
                  <p:nvSpPr>
                    <p:cNvPr id="64" name="矩形 63">
                      <a:extLst>
                        <a:ext uri="{FF2B5EF4-FFF2-40B4-BE49-F238E27FC236}">
                          <a16:creationId xmlns:a16="http://schemas.microsoft.com/office/drawing/2014/main" id="{284408DE-A261-3040-B668-074C20A49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78592" y="3277504"/>
                      <a:ext cx="627392" cy="148777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tx1"/>
                          </a:solidFill>
                          <a:latin typeface="FangSong" panose="02010609060101010101" pitchFamily="49" charset="-122"/>
                          <a:ea typeface="FangSong" panose="02010609060101010101" pitchFamily="49" charset="-122"/>
                        </a:rPr>
                        <a:t>深度匹配</a:t>
                      </a:r>
                    </a:p>
                  </p:txBody>
                </p:sp>
              </p:grpSp>
              <p:sp>
                <p:nvSpPr>
                  <p:cNvPr id="73" name="矩形 72">
                    <a:extLst>
                      <a:ext uri="{FF2B5EF4-FFF2-40B4-BE49-F238E27FC236}">
                        <a16:creationId xmlns:a16="http://schemas.microsoft.com/office/drawing/2014/main" id="{A781D3B0-CDD8-BB4D-8A7A-56B3EAFA2693}"/>
                      </a:ext>
                    </a:extLst>
                  </p:cNvPr>
                  <p:cNvSpPr/>
                  <p:nvPr/>
                </p:nvSpPr>
                <p:spPr>
                  <a:xfrm>
                    <a:off x="6139123" y="2962317"/>
                    <a:ext cx="668904" cy="148777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聚合</a:t>
                    </a:r>
                  </a:p>
                </p:txBody>
              </p:sp>
              <p:sp>
                <p:nvSpPr>
                  <p:cNvPr id="77" name="下箭头 76">
                    <a:extLst>
                      <a:ext uri="{FF2B5EF4-FFF2-40B4-BE49-F238E27FC236}">
                        <a16:creationId xmlns:a16="http://schemas.microsoft.com/office/drawing/2014/main" id="{BE08C7F0-ACDB-FC42-B5EE-442BD625A0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758358" y="2544249"/>
                    <a:ext cx="136278" cy="161543"/>
                  </a:xfrm>
                  <a:prstGeom prst="downArrow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8" name="下箭头 77">
                  <a:extLst>
                    <a:ext uri="{FF2B5EF4-FFF2-40B4-BE49-F238E27FC236}">
                      <a16:creationId xmlns:a16="http://schemas.microsoft.com/office/drawing/2014/main" id="{FE587C1F-A37B-E949-A8BC-F87F70D0C542}"/>
                    </a:ext>
                  </a:extLst>
                </p:cNvPr>
                <p:cNvSpPr/>
                <p:nvPr/>
              </p:nvSpPr>
              <p:spPr>
                <a:xfrm rot="10800000">
                  <a:off x="6758357" y="1900520"/>
                  <a:ext cx="136278" cy="293706"/>
                </a:xfrm>
                <a:prstGeom prst="downArrow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9" name="下箭头 78">
                  <a:extLst>
                    <a:ext uri="{FF2B5EF4-FFF2-40B4-BE49-F238E27FC236}">
                      <a16:creationId xmlns:a16="http://schemas.microsoft.com/office/drawing/2014/main" id="{06FEBFFC-F57D-0845-AD8B-FBE2CEB3D78A}"/>
                    </a:ext>
                  </a:extLst>
                </p:cNvPr>
                <p:cNvSpPr/>
                <p:nvPr/>
              </p:nvSpPr>
              <p:spPr>
                <a:xfrm>
                  <a:off x="4930720" y="1894836"/>
                  <a:ext cx="136278" cy="380363"/>
                </a:xfrm>
                <a:prstGeom prst="downArrow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188" name="组合 187">
                <a:extLst>
                  <a:ext uri="{FF2B5EF4-FFF2-40B4-BE49-F238E27FC236}">
                    <a16:creationId xmlns:a16="http://schemas.microsoft.com/office/drawing/2014/main" id="{DB532EED-9A9C-F84D-9ECD-8B37B0B4293D}"/>
                  </a:ext>
                </a:extLst>
              </p:cNvPr>
              <p:cNvGrpSpPr/>
              <p:nvPr/>
            </p:nvGrpSpPr>
            <p:grpSpPr>
              <a:xfrm>
                <a:off x="4069701" y="986903"/>
                <a:ext cx="3792319" cy="877004"/>
                <a:chOff x="4070231" y="986172"/>
                <a:chExt cx="3792319" cy="877004"/>
              </a:xfrm>
            </p:grpSpPr>
            <p:grpSp>
              <p:nvGrpSpPr>
                <p:cNvPr id="187" name="组合 186">
                  <a:extLst>
                    <a:ext uri="{FF2B5EF4-FFF2-40B4-BE49-F238E27FC236}">
                      <a16:creationId xmlns:a16="http://schemas.microsoft.com/office/drawing/2014/main" id="{06083E14-C113-0A4C-9B45-CE624A99186F}"/>
                    </a:ext>
                  </a:extLst>
                </p:cNvPr>
                <p:cNvGrpSpPr/>
                <p:nvPr/>
              </p:nvGrpSpPr>
              <p:grpSpPr>
                <a:xfrm>
                  <a:off x="4070231" y="986172"/>
                  <a:ext cx="3792319" cy="877004"/>
                  <a:chOff x="4070231" y="986172"/>
                  <a:chExt cx="3792319" cy="877004"/>
                </a:xfrm>
              </p:grpSpPr>
              <p:sp>
                <p:nvSpPr>
                  <p:cNvPr id="8" name="圆角矩形 7">
                    <a:extLst>
                      <a:ext uri="{FF2B5EF4-FFF2-40B4-BE49-F238E27FC236}">
                        <a16:creationId xmlns:a16="http://schemas.microsoft.com/office/drawing/2014/main" id="{036002AA-428C-4F4C-9E61-6F667A504300}"/>
                      </a:ext>
                    </a:extLst>
                  </p:cNvPr>
                  <p:cNvSpPr/>
                  <p:nvPr/>
                </p:nvSpPr>
                <p:spPr>
                  <a:xfrm>
                    <a:off x="4070231" y="986172"/>
                    <a:ext cx="3792319" cy="877004"/>
                  </a:xfrm>
                  <a:prstGeom prst="roundRect">
                    <a:avLst>
                      <a:gd name="adj" fmla="val 11565"/>
                    </a:avLst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B2063B56-414C-D549-94CA-127A0018C5AB}"/>
                      </a:ext>
                    </a:extLst>
                  </p:cNvPr>
                  <p:cNvSpPr txBox="1"/>
                  <p:nvPr/>
                </p:nvSpPr>
                <p:spPr>
                  <a:xfrm>
                    <a:off x="4078308" y="991336"/>
                    <a:ext cx="75985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800" b="1" dirty="0"/>
                      <a:t>平台服务</a:t>
                    </a:r>
                  </a:p>
                </p:txBody>
              </p:sp>
              <p:sp>
                <p:nvSpPr>
                  <p:cNvPr id="81" name="圆角矩形 80">
                    <a:extLst>
                      <a:ext uri="{FF2B5EF4-FFF2-40B4-BE49-F238E27FC236}">
                        <a16:creationId xmlns:a16="http://schemas.microsoft.com/office/drawing/2014/main" id="{E495EE0A-1F62-B245-BA77-822BAD32E168}"/>
                      </a:ext>
                    </a:extLst>
                  </p:cNvPr>
                  <p:cNvSpPr/>
                  <p:nvPr/>
                </p:nvSpPr>
                <p:spPr>
                  <a:xfrm>
                    <a:off x="6040061" y="1223904"/>
                    <a:ext cx="1580672" cy="578866"/>
                  </a:xfrm>
                  <a:prstGeom prst="roundRect">
                    <a:avLst>
                      <a:gd name="adj" fmla="val 20432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grpSp>
                <p:nvGrpSpPr>
                  <p:cNvPr id="83" name="组合 82">
                    <a:extLst>
                      <a:ext uri="{FF2B5EF4-FFF2-40B4-BE49-F238E27FC236}">
                        <a16:creationId xmlns:a16="http://schemas.microsoft.com/office/drawing/2014/main" id="{05DC091D-9980-A84D-9EA1-D5D022515174}"/>
                      </a:ext>
                    </a:extLst>
                  </p:cNvPr>
                  <p:cNvGrpSpPr/>
                  <p:nvPr/>
                </p:nvGrpSpPr>
                <p:grpSpPr>
                  <a:xfrm>
                    <a:off x="4197770" y="1223893"/>
                    <a:ext cx="1668176" cy="591313"/>
                    <a:chOff x="4271061" y="4511683"/>
                    <a:chExt cx="1503274" cy="391730"/>
                  </a:xfrm>
                </p:grpSpPr>
                <p:sp>
                  <p:nvSpPr>
                    <p:cNvPr id="84" name="圆角矩形 83">
                      <a:extLst>
                        <a:ext uri="{FF2B5EF4-FFF2-40B4-BE49-F238E27FC236}">
                          <a16:creationId xmlns:a16="http://schemas.microsoft.com/office/drawing/2014/main" id="{C05AF6F9-4A5D-A147-B8C2-8C6E98806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71061" y="4511683"/>
                      <a:ext cx="1503273" cy="391730"/>
                    </a:xfrm>
                    <a:prstGeom prst="roundRect">
                      <a:avLst>
                        <a:gd name="adj" fmla="val 20432"/>
                      </a:avLst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dirty="0"/>
                    </a:p>
                  </p:txBody>
                </p:sp>
                <p:sp>
                  <p:nvSpPr>
                    <p:cNvPr id="85" name="文本框 84">
                      <a:extLst>
                        <a:ext uri="{FF2B5EF4-FFF2-40B4-BE49-F238E27FC236}">
                          <a16:creationId xmlns:a16="http://schemas.microsoft.com/office/drawing/2014/main" id="{37265E11-2356-C848-A957-A8D8D48882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0974" y="4694842"/>
                      <a:ext cx="1493361" cy="1325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kumimoji="1" lang="zh-CN" altLang="en-US" sz="700" b="1" dirty="0"/>
                    </a:p>
                  </p:txBody>
                </p:sp>
              </p:grpSp>
            </p:grp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4E5BCFC6-E71C-6947-853F-F5401819A410}"/>
                    </a:ext>
                  </a:extLst>
                </p:cNvPr>
                <p:cNvSpPr/>
                <p:nvPr/>
              </p:nvSpPr>
              <p:spPr>
                <a:xfrm>
                  <a:off x="4293557" y="1415515"/>
                  <a:ext cx="618246" cy="13056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tx1"/>
                      </a:solidFill>
                      <a:latin typeface="FangSong" panose="02010609060101010101" pitchFamily="49" charset="-122"/>
                      <a:ea typeface="FangSong" panose="02010609060101010101" pitchFamily="49" charset="-122"/>
                    </a:rPr>
                    <a:t>身份信息</a:t>
                  </a:r>
                </a:p>
              </p:txBody>
            </p:sp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578F5A58-4725-FC44-8818-317DDC26DF11}"/>
                    </a:ext>
                  </a:extLst>
                </p:cNvPr>
                <p:cNvSpPr/>
                <p:nvPr/>
              </p:nvSpPr>
              <p:spPr>
                <a:xfrm>
                  <a:off x="5076440" y="1411880"/>
                  <a:ext cx="618246" cy="13056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tx1"/>
                      </a:solidFill>
                      <a:latin typeface="FangSong" panose="02010609060101010101" pitchFamily="49" charset="-122"/>
                      <a:ea typeface="FangSong" panose="02010609060101010101" pitchFamily="49" charset="-122"/>
                    </a:rPr>
                    <a:t>设备信息</a:t>
                  </a: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20267FC7-4A1C-B249-9301-6339CA2549AC}"/>
                    </a:ext>
                  </a:extLst>
                </p:cNvPr>
                <p:cNvSpPr/>
                <p:nvPr/>
              </p:nvSpPr>
              <p:spPr>
                <a:xfrm>
                  <a:off x="4293557" y="1618904"/>
                  <a:ext cx="618246" cy="13056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tx1"/>
                      </a:solidFill>
                      <a:latin typeface="FangSong" panose="02010609060101010101" pitchFamily="49" charset="-122"/>
                      <a:ea typeface="FangSong" panose="02010609060101010101" pitchFamily="49" charset="-122"/>
                    </a:rPr>
                    <a:t>时空信息</a:t>
                  </a:r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A0E76EFE-5CE6-6B40-A20D-16ECBA8888C5}"/>
                    </a:ext>
                  </a:extLst>
                </p:cNvPr>
                <p:cNvSpPr/>
                <p:nvPr/>
              </p:nvSpPr>
              <p:spPr>
                <a:xfrm>
                  <a:off x="5076440" y="1626899"/>
                  <a:ext cx="618246" cy="13056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tx1"/>
                      </a:solidFill>
                      <a:latin typeface="FangSong" panose="02010609060101010101" pitchFamily="49" charset="-122"/>
                      <a:ea typeface="FangSong" panose="02010609060101010101" pitchFamily="49" charset="-122"/>
                    </a:rPr>
                    <a:t>搜索</a:t>
                  </a:r>
                  <a:r>
                    <a:rPr kumimoji="1" lang="en-US" altLang="zh-CN" sz="700" b="1" dirty="0">
                      <a:solidFill>
                        <a:schemeClr val="tx1"/>
                      </a:solidFill>
                      <a:latin typeface="FangSong" panose="02010609060101010101" pitchFamily="49" charset="-122"/>
                      <a:ea typeface="FangSong" panose="02010609060101010101" pitchFamily="49" charset="-122"/>
                    </a:rPr>
                    <a:t>Query</a:t>
                  </a:r>
                  <a:endParaRPr kumimoji="1" lang="zh-CN" altLang="en-US" sz="700" b="1" dirty="0">
                    <a:solidFill>
                      <a:schemeClr val="tx1"/>
                    </a:solidFill>
                    <a:latin typeface="FangSong" panose="02010609060101010101" pitchFamily="49" charset="-122"/>
                    <a:ea typeface="FangSong" panose="02010609060101010101" pitchFamily="49" charset="-122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9BEFC7F-3B3B-6B42-A613-7711C0F9C519}"/>
                    </a:ext>
                  </a:extLst>
                </p:cNvPr>
                <p:cNvSpPr/>
                <p:nvPr/>
              </p:nvSpPr>
              <p:spPr>
                <a:xfrm>
                  <a:off x="6140110" y="1401643"/>
                  <a:ext cx="618246" cy="13056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tx1"/>
                      </a:solidFill>
                      <a:latin typeface="FangSong" panose="02010609060101010101" pitchFamily="49" charset="-122"/>
                      <a:ea typeface="FangSong" panose="02010609060101010101" pitchFamily="49" charset="-122"/>
                    </a:rPr>
                    <a:t>小程序</a:t>
                  </a:r>
                </a:p>
              </p:txBody>
            </p:sp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C12F0731-EB9A-2847-8CA7-68FD854522D6}"/>
                    </a:ext>
                  </a:extLst>
                </p:cNvPr>
                <p:cNvSpPr/>
                <p:nvPr/>
              </p:nvSpPr>
              <p:spPr>
                <a:xfrm>
                  <a:off x="6133503" y="1588919"/>
                  <a:ext cx="618246" cy="13056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tx1"/>
                      </a:solidFill>
                      <a:latin typeface="FangSong" panose="02010609060101010101" pitchFamily="49" charset="-122"/>
                      <a:ea typeface="FangSong" panose="02010609060101010101" pitchFamily="49" charset="-122"/>
                    </a:rPr>
                    <a:t>公众号</a:t>
                  </a:r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8E78E855-00D8-3D49-BB1B-5A328A90B15D}"/>
                    </a:ext>
                  </a:extLst>
                </p:cNvPr>
                <p:cNvSpPr/>
                <p:nvPr/>
              </p:nvSpPr>
              <p:spPr>
                <a:xfrm>
                  <a:off x="6884511" y="1389639"/>
                  <a:ext cx="618246" cy="13056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700" b="1" dirty="0">
                      <a:solidFill>
                        <a:schemeClr val="tx1"/>
                      </a:solidFill>
                      <a:latin typeface="FangSong" panose="02010609060101010101" pitchFamily="49" charset="-122"/>
                      <a:ea typeface="FangSong" panose="02010609060101010101" pitchFamily="49" charset="-122"/>
                    </a:rPr>
                    <a:t>APP</a:t>
                  </a:r>
                  <a:endParaRPr kumimoji="1" lang="zh-CN" altLang="en-US" sz="700" b="1" dirty="0">
                    <a:solidFill>
                      <a:schemeClr val="tx1"/>
                    </a:solidFill>
                    <a:latin typeface="FangSong" panose="02010609060101010101" pitchFamily="49" charset="-122"/>
                    <a:ea typeface="FangSong" panose="02010609060101010101" pitchFamily="49" charset="-122"/>
                  </a:endParaRPr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16D91E98-F2DD-1143-8722-377F854F105F}"/>
                    </a:ext>
                  </a:extLst>
                </p:cNvPr>
                <p:cNvSpPr/>
                <p:nvPr/>
              </p:nvSpPr>
              <p:spPr>
                <a:xfrm>
                  <a:off x="6882999" y="1582002"/>
                  <a:ext cx="618246" cy="13056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tx1"/>
                      </a:solidFill>
                      <a:latin typeface="FangSong" panose="02010609060101010101" pitchFamily="49" charset="-122"/>
                      <a:ea typeface="FangSong" panose="02010609060101010101" pitchFamily="49" charset="-122"/>
                    </a:rPr>
                    <a:t>自营网站</a:t>
                  </a:r>
                </a:p>
              </p:txBody>
            </p:sp>
          </p:grp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8F606E57-D314-C54D-9472-24D41B445F75}"/>
                  </a:ext>
                </a:extLst>
              </p:cNvPr>
              <p:cNvGrpSpPr/>
              <p:nvPr/>
            </p:nvGrpSpPr>
            <p:grpSpPr>
              <a:xfrm>
                <a:off x="100880" y="978434"/>
                <a:ext cx="3904449" cy="889003"/>
                <a:chOff x="100880" y="978434"/>
                <a:chExt cx="3904449" cy="889003"/>
              </a:xfrm>
            </p:grpSpPr>
            <p:sp>
              <p:nvSpPr>
                <p:cNvPr id="3" name="圆角矩形 2">
                  <a:extLst>
                    <a:ext uri="{FF2B5EF4-FFF2-40B4-BE49-F238E27FC236}">
                      <a16:creationId xmlns:a16="http://schemas.microsoft.com/office/drawing/2014/main" id="{483963B1-F8A9-DF4C-8A3B-6D8AE4FD3C22}"/>
                    </a:ext>
                  </a:extLst>
                </p:cNvPr>
                <p:cNvSpPr/>
                <p:nvPr/>
              </p:nvSpPr>
              <p:spPr>
                <a:xfrm>
                  <a:off x="937186" y="990433"/>
                  <a:ext cx="3068143" cy="877004"/>
                </a:xfrm>
                <a:prstGeom prst="roundRect">
                  <a:avLst>
                    <a:gd name="adj" fmla="val 10545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48B7935-D0E6-F44B-999D-200B474789B0}"/>
                    </a:ext>
                  </a:extLst>
                </p:cNvPr>
                <p:cNvSpPr txBox="1"/>
                <p:nvPr/>
              </p:nvSpPr>
              <p:spPr>
                <a:xfrm>
                  <a:off x="937187" y="978434"/>
                  <a:ext cx="75985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800" b="1" dirty="0"/>
                    <a:t>管理服务</a:t>
                  </a:r>
                </a:p>
              </p:txBody>
            </p:sp>
            <p:grpSp>
              <p:nvGrpSpPr>
                <p:cNvPr id="177" name="组合 176">
                  <a:extLst>
                    <a:ext uri="{FF2B5EF4-FFF2-40B4-BE49-F238E27FC236}">
                      <a16:creationId xmlns:a16="http://schemas.microsoft.com/office/drawing/2014/main" id="{76FA6B66-CBD8-9F4B-AEE1-FA2D50EC0F3F}"/>
                    </a:ext>
                  </a:extLst>
                </p:cNvPr>
                <p:cNvGrpSpPr/>
                <p:nvPr/>
              </p:nvGrpSpPr>
              <p:grpSpPr>
                <a:xfrm>
                  <a:off x="100880" y="1146358"/>
                  <a:ext cx="3244982" cy="623967"/>
                  <a:chOff x="100880" y="1146358"/>
                  <a:chExt cx="3244982" cy="623967"/>
                </a:xfrm>
              </p:grpSpPr>
              <p:sp>
                <p:nvSpPr>
                  <p:cNvPr id="101" name="圆角矩形 100">
                    <a:extLst>
                      <a:ext uri="{FF2B5EF4-FFF2-40B4-BE49-F238E27FC236}">
                        <a16:creationId xmlns:a16="http://schemas.microsoft.com/office/drawing/2014/main" id="{503FA787-0CEB-784C-B494-F717DA1425CE}"/>
                      </a:ext>
                    </a:extLst>
                  </p:cNvPr>
                  <p:cNvSpPr/>
                  <p:nvPr/>
                </p:nvSpPr>
                <p:spPr>
                  <a:xfrm>
                    <a:off x="1430309" y="1164385"/>
                    <a:ext cx="1915553" cy="605940"/>
                  </a:xfrm>
                  <a:prstGeom prst="roundRect">
                    <a:avLst>
                      <a:gd name="adj" fmla="val 8352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9AABE1C6-4E15-E84D-85C8-ABF966D2E921}"/>
                      </a:ext>
                    </a:extLst>
                  </p:cNvPr>
                  <p:cNvSpPr/>
                  <p:nvPr/>
                </p:nvSpPr>
                <p:spPr>
                  <a:xfrm>
                    <a:off x="100880" y="1426518"/>
                    <a:ext cx="682131" cy="323677"/>
                  </a:xfrm>
                  <a:prstGeom prst="roundRect">
                    <a:avLst>
                      <a:gd name="adj" fmla="val 9194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800" b="1" dirty="0">
                        <a:solidFill>
                          <a:schemeClr val="tx1"/>
                        </a:solidFill>
                      </a:rPr>
                      <a:t>用户基础信息</a:t>
                    </a:r>
                  </a:p>
                </p:txBody>
              </p:sp>
              <p:sp>
                <p:nvSpPr>
                  <p:cNvPr id="107" name="文本框 106">
                    <a:extLst>
                      <a:ext uri="{FF2B5EF4-FFF2-40B4-BE49-F238E27FC236}">
                        <a16:creationId xmlns:a16="http://schemas.microsoft.com/office/drawing/2014/main" id="{B0BE98B7-93C7-454F-B8C9-C3D52F4E304E}"/>
                      </a:ext>
                    </a:extLst>
                  </p:cNvPr>
                  <p:cNvSpPr txBox="1"/>
                  <p:nvPr/>
                </p:nvSpPr>
                <p:spPr>
                  <a:xfrm>
                    <a:off x="2105389" y="1146358"/>
                    <a:ext cx="548451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zh-CN" altLang="en-US" sz="700" b="1" dirty="0"/>
                      <a:t>控制台</a:t>
                    </a:r>
                  </a:p>
                </p:txBody>
              </p:sp>
              <p:sp>
                <p:nvSpPr>
                  <p:cNvPr id="108" name="矩形 107">
                    <a:extLst>
                      <a:ext uri="{FF2B5EF4-FFF2-40B4-BE49-F238E27FC236}">
                        <a16:creationId xmlns:a16="http://schemas.microsoft.com/office/drawing/2014/main" id="{354789C1-CFFA-D848-8151-1ADA7E6A8C25}"/>
                      </a:ext>
                    </a:extLst>
                  </p:cNvPr>
                  <p:cNvSpPr/>
                  <p:nvPr/>
                </p:nvSpPr>
                <p:spPr>
                  <a:xfrm>
                    <a:off x="1512300" y="1344111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干预配置</a:t>
                    </a:r>
                  </a:p>
                </p:txBody>
              </p:sp>
              <p:sp>
                <p:nvSpPr>
                  <p:cNvPr id="109" name="矩形 108">
                    <a:extLst>
                      <a:ext uri="{FF2B5EF4-FFF2-40B4-BE49-F238E27FC236}">
                        <a16:creationId xmlns:a16="http://schemas.microsoft.com/office/drawing/2014/main" id="{3CC4CF1B-AC23-9E4B-99EA-4596220B9434}"/>
                      </a:ext>
                    </a:extLst>
                  </p:cNvPr>
                  <p:cNvSpPr/>
                  <p:nvPr/>
                </p:nvSpPr>
                <p:spPr>
                  <a:xfrm>
                    <a:off x="2497313" y="1351046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算法配置</a:t>
                    </a:r>
                  </a:p>
                </p:txBody>
              </p:sp>
              <p:sp>
                <p:nvSpPr>
                  <p:cNvPr id="110" name="矩形 109">
                    <a:extLst>
                      <a:ext uri="{FF2B5EF4-FFF2-40B4-BE49-F238E27FC236}">
                        <a16:creationId xmlns:a16="http://schemas.microsoft.com/office/drawing/2014/main" id="{51EA62E6-412C-AC4D-A6E3-6E2E604BF3D0}"/>
                      </a:ext>
                    </a:extLst>
                  </p:cNvPr>
                  <p:cNvSpPr/>
                  <p:nvPr/>
                </p:nvSpPr>
                <p:spPr>
                  <a:xfrm>
                    <a:off x="1512300" y="1571532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报表分析</a:t>
                    </a:r>
                  </a:p>
                </p:txBody>
              </p:sp>
              <p:sp>
                <p:nvSpPr>
                  <p:cNvPr id="111" name="矩形 110">
                    <a:extLst>
                      <a:ext uri="{FF2B5EF4-FFF2-40B4-BE49-F238E27FC236}">
                        <a16:creationId xmlns:a16="http://schemas.microsoft.com/office/drawing/2014/main" id="{9FAEFF54-85D0-0D4B-955A-57670FDECA56}"/>
                      </a:ext>
                    </a:extLst>
                  </p:cNvPr>
                  <p:cNvSpPr/>
                  <p:nvPr/>
                </p:nvSpPr>
                <p:spPr>
                  <a:xfrm>
                    <a:off x="2493137" y="1568921"/>
                    <a:ext cx="618246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A/B</a:t>
                    </a:r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测试</a:t>
                    </a:r>
                  </a:p>
                </p:txBody>
              </p:sp>
            </p:grpSp>
          </p:grpSp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id="{AF6EF8A2-8FFD-294E-B7F8-9EC5D862A1EC}"/>
                  </a:ext>
                </a:extLst>
              </p:cNvPr>
              <p:cNvGrpSpPr/>
              <p:nvPr/>
            </p:nvGrpSpPr>
            <p:grpSpPr>
              <a:xfrm>
                <a:off x="959473" y="4072233"/>
                <a:ext cx="3045857" cy="1008482"/>
                <a:chOff x="959473" y="4072233"/>
                <a:chExt cx="3045857" cy="1008482"/>
              </a:xfrm>
            </p:grpSpPr>
            <p:sp>
              <p:nvSpPr>
                <p:cNvPr id="5" name="圆角矩形 4">
                  <a:extLst>
                    <a:ext uri="{FF2B5EF4-FFF2-40B4-BE49-F238E27FC236}">
                      <a16:creationId xmlns:a16="http://schemas.microsoft.com/office/drawing/2014/main" id="{BAC4F9D8-62A4-EC47-B2C4-FCD5A91F7668}"/>
                    </a:ext>
                  </a:extLst>
                </p:cNvPr>
                <p:cNvSpPr/>
                <p:nvPr/>
              </p:nvSpPr>
              <p:spPr>
                <a:xfrm>
                  <a:off x="959476" y="4072233"/>
                  <a:ext cx="3045854" cy="1008482"/>
                </a:xfrm>
                <a:prstGeom prst="roundRect">
                  <a:avLst>
                    <a:gd name="adj" fmla="val 5433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0503D3E-F745-6744-B84A-AB095CFFB811}"/>
                    </a:ext>
                  </a:extLst>
                </p:cNvPr>
                <p:cNvSpPr txBox="1"/>
                <p:nvPr/>
              </p:nvSpPr>
              <p:spPr>
                <a:xfrm>
                  <a:off x="959473" y="4072233"/>
                  <a:ext cx="101743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800" b="1" dirty="0"/>
                    <a:t>离线计算服务</a:t>
                  </a:r>
                </a:p>
              </p:txBody>
            </p:sp>
            <p:grpSp>
              <p:nvGrpSpPr>
                <p:cNvPr id="138" name="组合 137">
                  <a:extLst>
                    <a:ext uri="{FF2B5EF4-FFF2-40B4-BE49-F238E27FC236}">
                      <a16:creationId xmlns:a16="http://schemas.microsoft.com/office/drawing/2014/main" id="{665E568F-EC27-C646-A6D0-7648EFC6EB84}"/>
                    </a:ext>
                  </a:extLst>
                </p:cNvPr>
                <p:cNvGrpSpPr/>
                <p:nvPr/>
              </p:nvGrpSpPr>
              <p:grpSpPr>
                <a:xfrm>
                  <a:off x="2594916" y="4379955"/>
                  <a:ext cx="925925" cy="202059"/>
                  <a:chOff x="1184644" y="4092375"/>
                  <a:chExt cx="925925" cy="202059"/>
                </a:xfrm>
              </p:grpSpPr>
              <p:sp>
                <p:nvSpPr>
                  <p:cNvPr id="136" name="圆角矩形 135">
                    <a:extLst>
                      <a:ext uri="{FF2B5EF4-FFF2-40B4-BE49-F238E27FC236}">
                        <a16:creationId xmlns:a16="http://schemas.microsoft.com/office/drawing/2014/main" id="{04E931EA-DAEB-F145-877F-EA8AA966B537}"/>
                      </a:ext>
                    </a:extLst>
                  </p:cNvPr>
                  <p:cNvSpPr/>
                  <p:nvPr/>
                </p:nvSpPr>
                <p:spPr>
                  <a:xfrm>
                    <a:off x="1184644" y="4094235"/>
                    <a:ext cx="925925" cy="200199"/>
                  </a:xfrm>
                  <a:prstGeom prst="roundRect">
                    <a:avLst>
                      <a:gd name="adj" fmla="val 7464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37" name="文本框 136">
                    <a:extLst>
                      <a:ext uri="{FF2B5EF4-FFF2-40B4-BE49-F238E27FC236}">
                        <a16:creationId xmlns:a16="http://schemas.microsoft.com/office/drawing/2014/main" id="{EDAD559B-F87F-FD48-A268-0DECA52ADB1E}"/>
                      </a:ext>
                    </a:extLst>
                  </p:cNvPr>
                  <p:cNvSpPr txBox="1"/>
                  <p:nvPr/>
                </p:nvSpPr>
                <p:spPr>
                  <a:xfrm>
                    <a:off x="1234914" y="4092375"/>
                    <a:ext cx="788128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CN" altLang="en-US" sz="700" b="1" dirty="0"/>
                      <a:t>索引构建</a:t>
                    </a:r>
                  </a:p>
                </p:txBody>
              </p:sp>
            </p:grpSp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CA2A58C7-9C61-F84F-A874-A921DE821546}"/>
                    </a:ext>
                  </a:extLst>
                </p:cNvPr>
                <p:cNvGrpSpPr/>
                <p:nvPr/>
              </p:nvGrpSpPr>
              <p:grpSpPr>
                <a:xfrm>
                  <a:off x="1296524" y="4699463"/>
                  <a:ext cx="925925" cy="202059"/>
                  <a:chOff x="1184644" y="4092375"/>
                  <a:chExt cx="925925" cy="202059"/>
                </a:xfrm>
              </p:grpSpPr>
              <p:sp>
                <p:nvSpPr>
                  <p:cNvPr id="140" name="圆角矩形 139">
                    <a:extLst>
                      <a:ext uri="{FF2B5EF4-FFF2-40B4-BE49-F238E27FC236}">
                        <a16:creationId xmlns:a16="http://schemas.microsoft.com/office/drawing/2014/main" id="{4AC6E59F-21F1-2640-A316-BB199562612B}"/>
                      </a:ext>
                    </a:extLst>
                  </p:cNvPr>
                  <p:cNvSpPr/>
                  <p:nvPr/>
                </p:nvSpPr>
                <p:spPr>
                  <a:xfrm>
                    <a:off x="1184644" y="4094235"/>
                    <a:ext cx="925925" cy="200199"/>
                  </a:xfrm>
                  <a:prstGeom prst="roundRect">
                    <a:avLst>
                      <a:gd name="adj" fmla="val 7464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BB742FD1-4B5C-1C4A-B53A-4BEDE357CCDD}"/>
                      </a:ext>
                    </a:extLst>
                  </p:cNvPr>
                  <p:cNvSpPr txBox="1"/>
                  <p:nvPr/>
                </p:nvSpPr>
                <p:spPr>
                  <a:xfrm>
                    <a:off x="1234914" y="4092375"/>
                    <a:ext cx="788128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CN" altLang="en-US" sz="700" b="1" dirty="0"/>
                      <a:t>标签构建</a:t>
                    </a:r>
                  </a:p>
                </p:txBody>
              </p:sp>
            </p:grpSp>
            <p:grpSp>
              <p:nvGrpSpPr>
                <p:cNvPr id="142" name="组合 141">
                  <a:extLst>
                    <a:ext uri="{FF2B5EF4-FFF2-40B4-BE49-F238E27FC236}">
                      <a16:creationId xmlns:a16="http://schemas.microsoft.com/office/drawing/2014/main" id="{42B76890-2C6A-DA47-B608-4BD98F0FCAC0}"/>
                    </a:ext>
                  </a:extLst>
                </p:cNvPr>
                <p:cNvGrpSpPr/>
                <p:nvPr/>
              </p:nvGrpSpPr>
              <p:grpSpPr>
                <a:xfrm>
                  <a:off x="1296523" y="4368290"/>
                  <a:ext cx="925925" cy="202059"/>
                  <a:chOff x="1184644" y="4092375"/>
                  <a:chExt cx="925925" cy="202059"/>
                </a:xfrm>
              </p:grpSpPr>
              <p:sp>
                <p:nvSpPr>
                  <p:cNvPr id="143" name="圆角矩形 142">
                    <a:extLst>
                      <a:ext uri="{FF2B5EF4-FFF2-40B4-BE49-F238E27FC236}">
                        <a16:creationId xmlns:a16="http://schemas.microsoft.com/office/drawing/2014/main" id="{1A5C7675-DE6C-4946-91E5-F56724D9FB4D}"/>
                      </a:ext>
                    </a:extLst>
                  </p:cNvPr>
                  <p:cNvSpPr/>
                  <p:nvPr/>
                </p:nvSpPr>
                <p:spPr>
                  <a:xfrm>
                    <a:off x="1184644" y="4094235"/>
                    <a:ext cx="925925" cy="200199"/>
                  </a:xfrm>
                  <a:prstGeom prst="roundRect">
                    <a:avLst>
                      <a:gd name="adj" fmla="val 7464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44" name="文本框 143">
                    <a:extLst>
                      <a:ext uri="{FF2B5EF4-FFF2-40B4-BE49-F238E27FC236}">
                        <a16:creationId xmlns:a16="http://schemas.microsoft.com/office/drawing/2014/main" id="{41DE1291-EBCE-0B4B-9FB5-0737B7DE853E}"/>
                      </a:ext>
                    </a:extLst>
                  </p:cNvPr>
                  <p:cNvSpPr txBox="1"/>
                  <p:nvPr/>
                </p:nvSpPr>
                <p:spPr>
                  <a:xfrm>
                    <a:off x="1234914" y="4092375"/>
                    <a:ext cx="788128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CN" altLang="en-US" sz="700" b="1" dirty="0"/>
                      <a:t>数据清洗</a:t>
                    </a:r>
                  </a:p>
                </p:txBody>
              </p:sp>
            </p:grpSp>
            <p:grpSp>
              <p:nvGrpSpPr>
                <p:cNvPr id="145" name="组合 144">
                  <a:extLst>
                    <a:ext uri="{FF2B5EF4-FFF2-40B4-BE49-F238E27FC236}">
                      <a16:creationId xmlns:a16="http://schemas.microsoft.com/office/drawing/2014/main" id="{33028664-392B-054A-A5C0-18B330103B61}"/>
                    </a:ext>
                  </a:extLst>
                </p:cNvPr>
                <p:cNvGrpSpPr/>
                <p:nvPr/>
              </p:nvGrpSpPr>
              <p:grpSpPr>
                <a:xfrm>
                  <a:off x="2591720" y="4691795"/>
                  <a:ext cx="925925" cy="202059"/>
                  <a:chOff x="1184644" y="4092375"/>
                  <a:chExt cx="925925" cy="202059"/>
                </a:xfrm>
              </p:grpSpPr>
              <p:sp>
                <p:nvSpPr>
                  <p:cNvPr id="146" name="圆角矩形 145">
                    <a:extLst>
                      <a:ext uri="{FF2B5EF4-FFF2-40B4-BE49-F238E27FC236}">
                        <a16:creationId xmlns:a16="http://schemas.microsoft.com/office/drawing/2014/main" id="{15A7B0A2-E9BC-824C-AB8A-B7445CE2AAD0}"/>
                      </a:ext>
                    </a:extLst>
                  </p:cNvPr>
                  <p:cNvSpPr/>
                  <p:nvPr/>
                </p:nvSpPr>
                <p:spPr>
                  <a:xfrm>
                    <a:off x="1184644" y="4094235"/>
                    <a:ext cx="925925" cy="200199"/>
                  </a:xfrm>
                  <a:prstGeom prst="roundRect">
                    <a:avLst>
                      <a:gd name="adj" fmla="val 7464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/>
                  </a:p>
                </p:txBody>
              </p:sp>
              <p:sp>
                <p:nvSpPr>
                  <p:cNvPr id="147" name="文本框 146">
                    <a:extLst>
                      <a:ext uri="{FF2B5EF4-FFF2-40B4-BE49-F238E27FC236}">
                        <a16:creationId xmlns:a16="http://schemas.microsoft.com/office/drawing/2014/main" id="{BC66BE2C-7141-3E47-9E26-696201EBFA36}"/>
                      </a:ext>
                    </a:extLst>
                  </p:cNvPr>
                  <p:cNvSpPr txBox="1"/>
                  <p:nvPr/>
                </p:nvSpPr>
                <p:spPr>
                  <a:xfrm>
                    <a:off x="1234914" y="4092375"/>
                    <a:ext cx="788128" cy="200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CN" altLang="en-US" sz="700" b="1" dirty="0"/>
                      <a:t>模型训练</a:t>
                    </a:r>
                  </a:p>
                </p:txBody>
              </p:sp>
            </p:grpSp>
          </p:grpSp>
          <p:grpSp>
            <p:nvGrpSpPr>
              <p:cNvPr id="181" name="组合 180">
                <a:extLst>
                  <a:ext uri="{FF2B5EF4-FFF2-40B4-BE49-F238E27FC236}">
                    <a16:creationId xmlns:a16="http://schemas.microsoft.com/office/drawing/2014/main" id="{22A15BE9-F7D1-3D4B-BC33-48F7C48B8EC6}"/>
                  </a:ext>
                </a:extLst>
              </p:cNvPr>
              <p:cNvGrpSpPr/>
              <p:nvPr/>
            </p:nvGrpSpPr>
            <p:grpSpPr>
              <a:xfrm>
                <a:off x="959473" y="1994079"/>
                <a:ext cx="3045857" cy="1976223"/>
                <a:chOff x="959473" y="1994079"/>
                <a:chExt cx="3045857" cy="1976223"/>
              </a:xfrm>
            </p:grpSpPr>
            <p:sp>
              <p:nvSpPr>
                <p:cNvPr id="4" name="圆角矩形 3">
                  <a:extLst>
                    <a:ext uri="{FF2B5EF4-FFF2-40B4-BE49-F238E27FC236}">
                      <a16:creationId xmlns:a16="http://schemas.microsoft.com/office/drawing/2014/main" id="{A2E54556-FEAB-134D-BF4F-2CF167744D30}"/>
                    </a:ext>
                  </a:extLst>
                </p:cNvPr>
                <p:cNvSpPr/>
                <p:nvPr/>
              </p:nvSpPr>
              <p:spPr>
                <a:xfrm>
                  <a:off x="959473" y="1994080"/>
                  <a:ext cx="3045857" cy="1976222"/>
                </a:xfrm>
                <a:prstGeom prst="roundRect">
                  <a:avLst>
                    <a:gd name="adj" fmla="val 3075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187F537D-0D5D-6142-A9D6-0565A3BABFCA}"/>
                    </a:ext>
                  </a:extLst>
                </p:cNvPr>
                <p:cNvSpPr txBox="1"/>
                <p:nvPr/>
              </p:nvSpPr>
              <p:spPr>
                <a:xfrm>
                  <a:off x="959475" y="1994079"/>
                  <a:ext cx="75985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800" b="1" dirty="0"/>
                    <a:t>图谱服务</a:t>
                  </a:r>
                </a:p>
              </p:txBody>
            </p:sp>
            <p:grpSp>
              <p:nvGrpSpPr>
                <p:cNvPr id="179" name="组合 178">
                  <a:extLst>
                    <a:ext uri="{FF2B5EF4-FFF2-40B4-BE49-F238E27FC236}">
                      <a16:creationId xmlns:a16="http://schemas.microsoft.com/office/drawing/2014/main" id="{643D4875-624F-7A4F-A9AA-F029CC396DFA}"/>
                    </a:ext>
                  </a:extLst>
                </p:cNvPr>
                <p:cNvGrpSpPr/>
                <p:nvPr/>
              </p:nvGrpSpPr>
              <p:grpSpPr>
                <a:xfrm>
                  <a:off x="1123966" y="2246782"/>
                  <a:ext cx="1098004" cy="1578118"/>
                  <a:chOff x="1109578" y="2225655"/>
                  <a:chExt cx="1098004" cy="1578118"/>
                </a:xfrm>
              </p:grpSpPr>
              <p:grpSp>
                <p:nvGrpSpPr>
                  <p:cNvPr id="148" name="组合 147">
                    <a:extLst>
                      <a:ext uri="{FF2B5EF4-FFF2-40B4-BE49-F238E27FC236}">
                        <a16:creationId xmlns:a16="http://schemas.microsoft.com/office/drawing/2014/main" id="{71D4BF55-6159-6A46-8B1F-B20DDF7F8C14}"/>
                      </a:ext>
                    </a:extLst>
                  </p:cNvPr>
                  <p:cNvGrpSpPr/>
                  <p:nvPr/>
                </p:nvGrpSpPr>
                <p:grpSpPr>
                  <a:xfrm>
                    <a:off x="1109578" y="2225655"/>
                    <a:ext cx="1098004" cy="1578118"/>
                    <a:chOff x="1184645" y="4092919"/>
                    <a:chExt cx="1098004" cy="1578118"/>
                  </a:xfrm>
                </p:grpSpPr>
                <p:sp>
                  <p:nvSpPr>
                    <p:cNvPr id="149" name="圆角矩形 148">
                      <a:extLst>
                        <a:ext uri="{FF2B5EF4-FFF2-40B4-BE49-F238E27FC236}">
                          <a16:creationId xmlns:a16="http://schemas.microsoft.com/office/drawing/2014/main" id="{DC90BD53-9D21-3140-865B-4D0C3A612D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4645" y="4094235"/>
                      <a:ext cx="1098004" cy="1576802"/>
                    </a:xfrm>
                    <a:prstGeom prst="roundRect">
                      <a:avLst>
                        <a:gd name="adj" fmla="val 7464"/>
                      </a:avLst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dirty="0"/>
                    </a:p>
                  </p:txBody>
                </p:sp>
                <p:sp>
                  <p:nvSpPr>
                    <p:cNvPr id="150" name="文本框 149">
                      <a:extLst>
                        <a:ext uri="{FF2B5EF4-FFF2-40B4-BE49-F238E27FC236}">
                          <a16:creationId xmlns:a16="http://schemas.microsoft.com/office/drawing/2014/main" id="{1F233560-1D5B-3048-B3DE-F355BBC506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12758" y="4092919"/>
                      <a:ext cx="1016105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zh-CN" altLang="en-US" sz="700" b="1" dirty="0"/>
                        <a:t>用户</a:t>
                      </a:r>
                      <a:r>
                        <a:rPr kumimoji="1" lang="en-US" altLang="zh-CN" sz="700" b="1" dirty="0"/>
                        <a:t>-</a:t>
                      </a:r>
                      <a:r>
                        <a:rPr kumimoji="1" lang="zh-CN" altLang="en-US" sz="700" b="1" dirty="0"/>
                        <a:t>商品图谱构建</a:t>
                      </a:r>
                    </a:p>
                  </p:txBody>
                </p:sp>
              </p:grpSp>
              <p:sp>
                <p:nvSpPr>
                  <p:cNvPr id="151" name="矩形 150">
                    <a:extLst>
                      <a:ext uri="{FF2B5EF4-FFF2-40B4-BE49-F238E27FC236}">
                        <a16:creationId xmlns:a16="http://schemas.microsoft.com/office/drawing/2014/main" id="{421E01DC-636D-5146-BDAF-33B6A1B9A119}"/>
                      </a:ext>
                    </a:extLst>
                  </p:cNvPr>
                  <p:cNvSpPr/>
                  <p:nvPr/>
                </p:nvSpPr>
                <p:spPr>
                  <a:xfrm>
                    <a:off x="1251680" y="2683395"/>
                    <a:ext cx="788128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结构化抽取</a:t>
                    </a:r>
                  </a:p>
                </p:txBody>
              </p:sp>
              <p:sp>
                <p:nvSpPr>
                  <p:cNvPr id="152" name="矩形 151">
                    <a:extLst>
                      <a:ext uri="{FF2B5EF4-FFF2-40B4-BE49-F238E27FC236}">
                        <a16:creationId xmlns:a16="http://schemas.microsoft.com/office/drawing/2014/main" id="{947A303E-7D01-7A41-834B-7C4FB0F2D50B}"/>
                      </a:ext>
                    </a:extLst>
                  </p:cNvPr>
                  <p:cNvSpPr/>
                  <p:nvPr/>
                </p:nvSpPr>
                <p:spPr>
                  <a:xfrm>
                    <a:off x="1251680" y="2937167"/>
                    <a:ext cx="788128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实体抽取</a:t>
                    </a:r>
                  </a:p>
                </p:txBody>
              </p:sp>
              <p:sp>
                <p:nvSpPr>
                  <p:cNvPr id="153" name="矩形 152">
                    <a:extLst>
                      <a:ext uri="{FF2B5EF4-FFF2-40B4-BE49-F238E27FC236}">
                        <a16:creationId xmlns:a16="http://schemas.microsoft.com/office/drawing/2014/main" id="{87F34995-DD13-6E44-9AE6-71288D7264F0}"/>
                      </a:ext>
                    </a:extLst>
                  </p:cNvPr>
                  <p:cNvSpPr/>
                  <p:nvPr/>
                </p:nvSpPr>
                <p:spPr>
                  <a:xfrm>
                    <a:off x="1251680" y="3190939"/>
                    <a:ext cx="788128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关系抽取</a:t>
                    </a:r>
                  </a:p>
                </p:txBody>
              </p:sp>
              <p:sp>
                <p:nvSpPr>
                  <p:cNvPr id="154" name="矩形 153">
                    <a:extLst>
                      <a:ext uri="{FF2B5EF4-FFF2-40B4-BE49-F238E27FC236}">
                        <a16:creationId xmlns:a16="http://schemas.microsoft.com/office/drawing/2014/main" id="{00170B7C-F922-894F-B088-4BEB1356BD4F}"/>
                      </a:ext>
                    </a:extLst>
                  </p:cNvPr>
                  <p:cNvSpPr/>
                  <p:nvPr/>
                </p:nvSpPr>
                <p:spPr>
                  <a:xfrm>
                    <a:off x="1254206" y="2427714"/>
                    <a:ext cx="788128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模式设计</a:t>
                    </a:r>
                  </a:p>
                </p:txBody>
              </p:sp>
              <p:sp>
                <p:nvSpPr>
                  <p:cNvPr id="155" name="矩形 154">
                    <a:extLst>
                      <a:ext uri="{FF2B5EF4-FFF2-40B4-BE49-F238E27FC236}">
                        <a16:creationId xmlns:a16="http://schemas.microsoft.com/office/drawing/2014/main" id="{C040CA29-59A8-F64F-AF90-02E8A7B68422}"/>
                      </a:ext>
                    </a:extLst>
                  </p:cNvPr>
                  <p:cNvSpPr/>
                  <p:nvPr/>
                </p:nvSpPr>
                <p:spPr>
                  <a:xfrm>
                    <a:off x="1251680" y="3471507"/>
                    <a:ext cx="788128" cy="13056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tx1"/>
                        </a:solidFill>
                        <a:latin typeface="FangSong" panose="02010609060101010101" pitchFamily="49" charset="-122"/>
                        <a:ea typeface="FangSong" panose="02010609060101010101" pitchFamily="49" charset="-122"/>
                      </a:rPr>
                      <a:t>知识融合</a:t>
                    </a:r>
                  </a:p>
                </p:txBody>
              </p:sp>
            </p:grpSp>
            <p:grpSp>
              <p:nvGrpSpPr>
                <p:cNvPr id="180" name="组合 179">
                  <a:extLst>
                    <a:ext uri="{FF2B5EF4-FFF2-40B4-BE49-F238E27FC236}">
                      <a16:creationId xmlns:a16="http://schemas.microsoft.com/office/drawing/2014/main" id="{DCA1A5ED-C4FD-2B4B-9DCA-4B93D198568E}"/>
                    </a:ext>
                  </a:extLst>
                </p:cNvPr>
                <p:cNvGrpSpPr/>
                <p:nvPr/>
              </p:nvGrpSpPr>
              <p:grpSpPr>
                <a:xfrm>
                  <a:off x="2444099" y="2227062"/>
                  <a:ext cx="1392874" cy="1575204"/>
                  <a:chOff x="2444099" y="2227062"/>
                  <a:chExt cx="1392874" cy="1575204"/>
                </a:xfrm>
              </p:grpSpPr>
              <p:grpSp>
                <p:nvGrpSpPr>
                  <p:cNvPr id="156" name="组合 155">
                    <a:extLst>
                      <a:ext uri="{FF2B5EF4-FFF2-40B4-BE49-F238E27FC236}">
                        <a16:creationId xmlns:a16="http://schemas.microsoft.com/office/drawing/2014/main" id="{C756A6C2-7DD8-7E48-B154-D0C450063319}"/>
                      </a:ext>
                    </a:extLst>
                  </p:cNvPr>
                  <p:cNvGrpSpPr/>
                  <p:nvPr/>
                </p:nvGrpSpPr>
                <p:grpSpPr>
                  <a:xfrm>
                    <a:off x="2444099" y="3600324"/>
                    <a:ext cx="1392874" cy="201942"/>
                    <a:chOff x="924973" y="4092375"/>
                    <a:chExt cx="1392874" cy="201942"/>
                  </a:xfrm>
                </p:grpSpPr>
                <p:sp>
                  <p:nvSpPr>
                    <p:cNvPr id="157" name="圆角矩形 156">
                      <a:extLst>
                        <a:ext uri="{FF2B5EF4-FFF2-40B4-BE49-F238E27FC236}">
                          <a16:creationId xmlns:a16="http://schemas.microsoft.com/office/drawing/2014/main" id="{53A03859-8EFC-3143-A2A9-B671637BE1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4973" y="4094118"/>
                      <a:ext cx="1392874" cy="200199"/>
                    </a:xfrm>
                    <a:prstGeom prst="roundRect">
                      <a:avLst>
                        <a:gd name="adj" fmla="val 7464"/>
                      </a:avLst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dirty="0"/>
                    </a:p>
                  </p:txBody>
                </p:sp>
                <p:sp>
                  <p:nvSpPr>
                    <p:cNvPr id="158" name="文本框 157">
                      <a:extLst>
                        <a:ext uri="{FF2B5EF4-FFF2-40B4-BE49-F238E27FC236}">
                          <a16:creationId xmlns:a16="http://schemas.microsoft.com/office/drawing/2014/main" id="{C1FB0FF0-3494-3948-9835-DEA4896C79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4914" y="4092375"/>
                      <a:ext cx="788128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zh-CN" altLang="en-US" sz="700" b="1" dirty="0"/>
                        <a:t>知识表示</a:t>
                      </a:r>
                    </a:p>
                  </p:txBody>
                </p:sp>
              </p:grpSp>
              <p:grpSp>
                <p:nvGrpSpPr>
                  <p:cNvPr id="159" name="组合 158">
                    <a:extLst>
                      <a:ext uri="{FF2B5EF4-FFF2-40B4-BE49-F238E27FC236}">
                        <a16:creationId xmlns:a16="http://schemas.microsoft.com/office/drawing/2014/main" id="{A5AF198C-0FC9-C948-A1AF-D61D64F483A4}"/>
                      </a:ext>
                    </a:extLst>
                  </p:cNvPr>
                  <p:cNvGrpSpPr/>
                  <p:nvPr/>
                </p:nvGrpSpPr>
                <p:grpSpPr>
                  <a:xfrm>
                    <a:off x="2453301" y="3285493"/>
                    <a:ext cx="1383672" cy="202059"/>
                    <a:chOff x="934176" y="4092375"/>
                    <a:chExt cx="1383672" cy="202059"/>
                  </a:xfrm>
                </p:grpSpPr>
                <p:sp>
                  <p:nvSpPr>
                    <p:cNvPr id="160" name="圆角矩形 159">
                      <a:extLst>
                        <a:ext uri="{FF2B5EF4-FFF2-40B4-BE49-F238E27FC236}">
                          <a16:creationId xmlns:a16="http://schemas.microsoft.com/office/drawing/2014/main" id="{07B3D840-55BE-F74A-BC66-BCA7AC5928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4176" y="4094235"/>
                      <a:ext cx="1383672" cy="200199"/>
                    </a:xfrm>
                    <a:prstGeom prst="roundRect">
                      <a:avLst>
                        <a:gd name="adj" fmla="val 7464"/>
                      </a:avLst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dirty="0"/>
                    </a:p>
                  </p:txBody>
                </p:sp>
                <p:sp>
                  <p:nvSpPr>
                    <p:cNvPr id="161" name="文本框 160">
                      <a:extLst>
                        <a:ext uri="{FF2B5EF4-FFF2-40B4-BE49-F238E27FC236}">
                          <a16:creationId xmlns:a16="http://schemas.microsoft.com/office/drawing/2014/main" id="{D465E84D-F25F-274A-A3A0-7A32CE7DFF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34914" y="4092375"/>
                      <a:ext cx="788128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zh-CN" altLang="en-US" sz="700" b="1" dirty="0"/>
                        <a:t>图谱查询</a:t>
                      </a:r>
                    </a:p>
                  </p:txBody>
                </p:sp>
              </p:grpSp>
              <p:grpSp>
                <p:nvGrpSpPr>
                  <p:cNvPr id="162" name="组合 161">
                    <a:extLst>
                      <a:ext uri="{FF2B5EF4-FFF2-40B4-BE49-F238E27FC236}">
                        <a16:creationId xmlns:a16="http://schemas.microsoft.com/office/drawing/2014/main" id="{E8710383-2818-554A-8858-8F6C127217F0}"/>
                      </a:ext>
                    </a:extLst>
                  </p:cNvPr>
                  <p:cNvGrpSpPr/>
                  <p:nvPr/>
                </p:nvGrpSpPr>
                <p:grpSpPr>
                  <a:xfrm>
                    <a:off x="2453301" y="2227062"/>
                    <a:ext cx="1383672" cy="963877"/>
                    <a:chOff x="945250" y="4094235"/>
                    <a:chExt cx="1383672" cy="963877"/>
                  </a:xfrm>
                </p:grpSpPr>
                <p:sp>
                  <p:nvSpPr>
                    <p:cNvPr id="163" name="圆角矩形 162">
                      <a:extLst>
                        <a:ext uri="{FF2B5EF4-FFF2-40B4-BE49-F238E27FC236}">
                          <a16:creationId xmlns:a16="http://schemas.microsoft.com/office/drawing/2014/main" id="{086A694F-3340-6C4A-9A9E-3C50816A2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5250" y="4094235"/>
                      <a:ext cx="1383672" cy="963877"/>
                    </a:xfrm>
                    <a:prstGeom prst="roundRect">
                      <a:avLst>
                        <a:gd name="adj" fmla="val 7464"/>
                      </a:avLst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dirty="0"/>
                    </a:p>
                  </p:txBody>
                </p:sp>
                <p:sp>
                  <p:nvSpPr>
                    <p:cNvPr id="164" name="文本框 163">
                      <a:extLst>
                        <a:ext uri="{FF2B5EF4-FFF2-40B4-BE49-F238E27FC236}">
                          <a16:creationId xmlns:a16="http://schemas.microsoft.com/office/drawing/2014/main" id="{30682E53-3509-9544-9E16-1A64AD12EE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2668" y="4097617"/>
                      <a:ext cx="870395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zh-CN" altLang="en-US" sz="700" b="1" dirty="0"/>
                        <a:t>图谱可视化管理</a:t>
                      </a:r>
                    </a:p>
                  </p:txBody>
                </p:sp>
              </p:grpSp>
              <p:pic>
                <p:nvPicPr>
                  <p:cNvPr id="165" name="图片 164">
                    <a:extLst>
                      <a:ext uri="{FF2B5EF4-FFF2-40B4-BE49-F238E27FC236}">
                        <a16:creationId xmlns:a16="http://schemas.microsoft.com/office/drawing/2014/main" id="{1FDBE26D-4037-5547-AFBC-C26EDC4DEC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809769" y="2412039"/>
                    <a:ext cx="693623" cy="670295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196" name="文本框 195">
            <a:extLst>
              <a:ext uri="{FF2B5EF4-FFF2-40B4-BE49-F238E27FC236}">
                <a16:creationId xmlns:a16="http://schemas.microsoft.com/office/drawing/2014/main" id="{D2459F25-8424-F140-BAAE-67BE32B0F1C2}"/>
              </a:ext>
            </a:extLst>
          </p:cNvPr>
          <p:cNvSpPr txBox="1"/>
          <p:nvPr/>
        </p:nvSpPr>
        <p:spPr>
          <a:xfrm>
            <a:off x="1620249" y="3028468"/>
            <a:ext cx="1001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b="1" dirty="0"/>
              <a:t>第三方数据接入</a:t>
            </a: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A979A3F6-885E-9448-ADD8-B4B873147978}"/>
              </a:ext>
            </a:extLst>
          </p:cNvPr>
          <p:cNvSpPr txBox="1"/>
          <p:nvPr/>
        </p:nvSpPr>
        <p:spPr>
          <a:xfrm>
            <a:off x="1639406" y="956919"/>
            <a:ext cx="1001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" b="1" dirty="0"/>
              <a:t>第一方数据接入</a:t>
            </a:r>
          </a:p>
        </p:txBody>
      </p:sp>
      <p:sp>
        <p:nvSpPr>
          <p:cNvPr id="203" name="圆角矩形 202">
            <a:extLst>
              <a:ext uri="{FF2B5EF4-FFF2-40B4-BE49-F238E27FC236}">
                <a16:creationId xmlns:a16="http://schemas.microsoft.com/office/drawing/2014/main" id="{7369AD16-7B6F-DE48-AC27-6DD6D5876EB8}"/>
              </a:ext>
            </a:extLst>
          </p:cNvPr>
          <p:cNvSpPr/>
          <p:nvPr/>
        </p:nvSpPr>
        <p:spPr>
          <a:xfrm>
            <a:off x="1702221" y="1881021"/>
            <a:ext cx="682131" cy="323677"/>
          </a:xfrm>
          <a:prstGeom prst="roundRect">
            <a:avLst>
              <a:gd name="adj" fmla="val 919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b="1" dirty="0">
                <a:solidFill>
                  <a:schemeClr val="tx1"/>
                </a:solidFill>
              </a:rPr>
              <a:t>用户行为数据</a:t>
            </a:r>
          </a:p>
        </p:txBody>
      </p: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E3EEACB7-58AB-D440-964F-32138CD00639}"/>
              </a:ext>
            </a:extLst>
          </p:cNvPr>
          <p:cNvSpPr/>
          <p:nvPr/>
        </p:nvSpPr>
        <p:spPr>
          <a:xfrm>
            <a:off x="1691700" y="2407301"/>
            <a:ext cx="682131" cy="323677"/>
          </a:xfrm>
          <a:prstGeom prst="roundRect">
            <a:avLst>
              <a:gd name="adj" fmla="val 919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b="1" dirty="0">
                <a:solidFill>
                  <a:schemeClr val="tx1"/>
                </a:solidFill>
              </a:rPr>
              <a:t>商品数据</a:t>
            </a:r>
          </a:p>
        </p:txBody>
      </p:sp>
      <p:sp>
        <p:nvSpPr>
          <p:cNvPr id="205" name="圆角矩形 204">
            <a:extLst>
              <a:ext uri="{FF2B5EF4-FFF2-40B4-BE49-F238E27FC236}">
                <a16:creationId xmlns:a16="http://schemas.microsoft.com/office/drawing/2014/main" id="{509DFCD7-6C38-424C-9311-C4087BB9FD6E}"/>
              </a:ext>
            </a:extLst>
          </p:cNvPr>
          <p:cNvSpPr/>
          <p:nvPr/>
        </p:nvSpPr>
        <p:spPr>
          <a:xfrm>
            <a:off x="1716995" y="3350683"/>
            <a:ext cx="682131" cy="323677"/>
          </a:xfrm>
          <a:prstGeom prst="roundRect">
            <a:avLst>
              <a:gd name="adj" fmla="val 919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b="1" dirty="0">
                <a:solidFill>
                  <a:schemeClr val="tx1"/>
                </a:solidFill>
              </a:rPr>
              <a:t>用户画像</a:t>
            </a:r>
          </a:p>
        </p:txBody>
      </p:sp>
      <p:sp>
        <p:nvSpPr>
          <p:cNvPr id="206" name="圆角矩形 205">
            <a:extLst>
              <a:ext uri="{FF2B5EF4-FFF2-40B4-BE49-F238E27FC236}">
                <a16:creationId xmlns:a16="http://schemas.microsoft.com/office/drawing/2014/main" id="{763C365B-446B-4F43-B0ED-76268DD1BD48}"/>
              </a:ext>
            </a:extLst>
          </p:cNvPr>
          <p:cNvSpPr/>
          <p:nvPr/>
        </p:nvSpPr>
        <p:spPr>
          <a:xfrm>
            <a:off x="1712369" y="3885008"/>
            <a:ext cx="682131" cy="323677"/>
          </a:xfrm>
          <a:prstGeom prst="roundRect">
            <a:avLst>
              <a:gd name="adj" fmla="val 919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b="1" dirty="0">
                <a:solidFill>
                  <a:schemeClr val="tx1"/>
                </a:solidFill>
              </a:rPr>
              <a:t>社交关系</a:t>
            </a:r>
          </a:p>
        </p:txBody>
      </p:sp>
      <p:sp>
        <p:nvSpPr>
          <p:cNvPr id="207" name="圆角矩形 206">
            <a:extLst>
              <a:ext uri="{FF2B5EF4-FFF2-40B4-BE49-F238E27FC236}">
                <a16:creationId xmlns:a16="http://schemas.microsoft.com/office/drawing/2014/main" id="{CA73FF3E-E43D-6F42-8428-43D98E04C3AF}"/>
              </a:ext>
            </a:extLst>
          </p:cNvPr>
          <p:cNvSpPr/>
          <p:nvPr/>
        </p:nvSpPr>
        <p:spPr>
          <a:xfrm>
            <a:off x="1710162" y="4456002"/>
            <a:ext cx="682131" cy="323677"/>
          </a:xfrm>
          <a:prstGeom prst="roundRect">
            <a:avLst>
              <a:gd name="adj" fmla="val 919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" b="1" dirty="0">
                <a:solidFill>
                  <a:schemeClr val="tx1"/>
                </a:solidFill>
              </a:rPr>
              <a:t>商品画像</a:t>
            </a:r>
          </a:p>
        </p:txBody>
      </p:sp>
    </p:spTree>
    <p:extLst>
      <p:ext uri="{BB962C8B-B14F-4D97-AF65-F5344CB8AC3E}">
        <p14:creationId xmlns:p14="http://schemas.microsoft.com/office/powerpoint/2010/main" val="141530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54C0FBF-43BE-4572-8797-3C93513CC841}"/>
              </a:ext>
            </a:extLst>
          </p:cNvPr>
          <p:cNvSpPr/>
          <p:nvPr/>
        </p:nvSpPr>
        <p:spPr>
          <a:xfrm>
            <a:off x="149482" y="12515"/>
            <a:ext cx="4685898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长期规划：腾讯商品搜索问答</a:t>
            </a:r>
            <a:endParaRPr kumimoji="1" lang="en-US" altLang="zh-CN" sz="27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kumimoji="1" lang="zh-CN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4" name="图片 3" descr="图片包含 图形用户界面&#10;&#10;描述已自动生成">
            <a:extLst>
              <a:ext uri="{FF2B5EF4-FFF2-40B4-BE49-F238E27FC236}">
                <a16:creationId xmlns:a16="http://schemas.microsoft.com/office/drawing/2014/main" id="{B9C34C17-FD86-484E-B594-B3093FCD6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584" y="842254"/>
            <a:ext cx="2105951" cy="4557810"/>
          </a:xfrm>
          <a:prstGeom prst="rect">
            <a:avLst/>
          </a:prstGeom>
        </p:spPr>
      </p:pic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5B05C4D2-742A-3E45-82C5-AF5F04172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822109"/>
            <a:ext cx="2105951" cy="4557807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047B0237-CD98-EF49-8164-B4C01AA28A91}"/>
              </a:ext>
            </a:extLst>
          </p:cNvPr>
          <p:cNvSpPr txBox="1"/>
          <p:nvPr/>
        </p:nvSpPr>
        <p:spPr>
          <a:xfrm>
            <a:off x="184674" y="1821217"/>
            <a:ext cx="49578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客户自有商品搜索语义理解能力差，有大量需求场景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客户场景无用户画像，无法准确定位到用户需求（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高低端商品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各年龄段用品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合作伙伴产品难以发挥腾讯的数据优势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结合智平灯塔、手管珊瑚进行基于用户画像的数据变现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CDP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、导购助手深度结合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3852827-0000-E149-BF6E-72F7DEA81599}"/>
              </a:ext>
            </a:extLst>
          </p:cNvPr>
          <p:cNvSpPr txBox="1"/>
          <p:nvPr/>
        </p:nvSpPr>
        <p:spPr>
          <a:xfrm>
            <a:off x="5614666" y="5477844"/>
            <a:ext cx="191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输入“纸尿裤”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准确查到</a:t>
            </a:r>
            <a:endParaRPr lang="en-US" altLang="zh-CN" b="1" dirty="0">
              <a:solidFill>
                <a:schemeClr val="accent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图形 20" descr="打勾的复选框 纯色填充">
            <a:extLst>
              <a:ext uri="{FF2B5EF4-FFF2-40B4-BE49-F238E27FC236}">
                <a16:creationId xmlns:a16="http://schemas.microsoft.com/office/drawing/2014/main" id="{8F7E6137-CC98-AF4C-B385-1AEBDBF36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9243" y="5456834"/>
            <a:ext cx="667341" cy="667341"/>
          </a:xfrm>
          <a:prstGeom prst="rect">
            <a:avLst/>
          </a:prstGeom>
        </p:spPr>
      </p:pic>
      <p:pic>
        <p:nvPicPr>
          <p:cNvPr id="24" name="图形 23" descr="打叉的复选框 纯色填充">
            <a:extLst>
              <a:ext uri="{FF2B5EF4-FFF2-40B4-BE49-F238E27FC236}">
                <a16:creationId xmlns:a16="http://schemas.microsoft.com/office/drawing/2014/main" id="{39E9B25B-A499-0446-BF00-1D315519F6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3941" y="5450977"/>
            <a:ext cx="667341" cy="667341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BBD02E3F-71DA-F448-9D5A-D2BB52083501}"/>
              </a:ext>
            </a:extLst>
          </p:cNvPr>
          <p:cNvSpPr txBox="1"/>
          <p:nvPr/>
        </p:nvSpPr>
        <p:spPr>
          <a:xfrm>
            <a:off x="280621" y="5795003"/>
            <a:ext cx="4412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*据分析报告，用户搜索某个关键词第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次依然没有结果，用户认为平台无此商品，将会</a:t>
            </a:r>
            <a:r>
              <a:rPr lang="zh-CN" altLang="en-US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流失到其他平台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A10BC5-43D6-FD40-B366-8085A86D9C16}"/>
              </a:ext>
            </a:extLst>
          </p:cNvPr>
          <p:cNvSpPr txBox="1"/>
          <p:nvPr/>
        </p:nvSpPr>
        <p:spPr>
          <a:xfrm>
            <a:off x="7806584" y="5477844"/>
            <a:ext cx="227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输入“尿不湿”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查到“隔尿垫”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无可用结果！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C493C734-C31B-514E-84E2-BFB9E8F9EA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26" y="842464"/>
            <a:ext cx="2105855" cy="4557600"/>
          </a:xfrm>
          <a:prstGeom prst="rect">
            <a:avLst/>
          </a:prstGeom>
        </p:spPr>
      </p:pic>
      <p:pic>
        <p:nvPicPr>
          <p:cNvPr id="15" name="图形 14" descr="打叉的复选框 纯色填充">
            <a:extLst>
              <a:ext uri="{FF2B5EF4-FFF2-40B4-BE49-F238E27FC236}">
                <a16:creationId xmlns:a16="http://schemas.microsoft.com/office/drawing/2014/main" id="{623BB723-BDC0-7E41-B415-695A9DD5B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67657" y="5461333"/>
            <a:ext cx="667341" cy="66734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8DB4E67-89EB-EC46-AADA-507083ABE46E}"/>
              </a:ext>
            </a:extLst>
          </p:cNvPr>
          <p:cNvSpPr txBox="1"/>
          <p:nvPr/>
        </p:nvSpPr>
        <p:spPr>
          <a:xfrm>
            <a:off x="10080300" y="5488200"/>
            <a:ext cx="227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输入“拉拉裤”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查到“童装裤”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无可用结果！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4A3ABF9-5876-4593-8308-166E1C550761}"/>
              </a:ext>
            </a:extLst>
          </p:cNvPr>
          <p:cNvSpPr/>
          <p:nvPr/>
        </p:nvSpPr>
        <p:spPr>
          <a:xfrm>
            <a:off x="295426" y="637854"/>
            <a:ext cx="6096000" cy="8402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5B5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聚焦基于腾讯数据商品搜索及问答系统效果优化</a:t>
            </a:r>
            <a:endParaRPr lang="en-US" altLang="zh-CN" dirty="0">
              <a:solidFill>
                <a:srgbClr val="5B5B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5B5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支持智能导购对话入口、商家小程序商城等场景的指标提升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08777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EB1D2-375A-E948-BD22-14824400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194" y="762421"/>
            <a:ext cx="10515600" cy="5901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电商搜索需求分析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64E2845-1F9C-F348-A8A1-E643A36C481E}"/>
              </a:ext>
            </a:extLst>
          </p:cNvPr>
          <p:cNvSpPr txBox="1">
            <a:spLocks/>
          </p:cNvSpPr>
          <p:nvPr/>
        </p:nvSpPr>
        <p:spPr>
          <a:xfrm>
            <a:off x="953194" y="1657771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电商搜索产品和技术调研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31EE818-1BBF-CE43-A582-CC1D3961BF51}"/>
              </a:ext>
            </a:extLst>
          </p:cNvPr>
          <p:cNvSpPr txBox="1">
            <a:spLocks/>
          </p:cNvSpPr>
          <p:nvPr/>
        </p:nvSpPr>
        <p:spPr>
          <a:xfrm>
            <a:off x="953194" y="2588735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1AE08FB-EA72-2F48-A03B-9F7B3EB98D65}"/>
              </a:ext>
            </a:extLst>
          </p:cNvPr>
          <p:cNvSpPr txBox="1">
            <a:spLocks/>
          </p:cNvSpPr>
          <p:nvPr/>
        </p:nvSpPr>
        <p:spPr>
          <a:xfrm>
            <a:off x="953194" y="3450537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ECBCD0E-F460-9A43-B20A-94A8307673F6}"/>
              </a:ext>
            </a:extLst>
          </p:cNvPr>
          <p:cNvSpPr txBox="1">
            <a:spLocks/>
          </p:cNvSpPr>
          <p:nvPr/>
        </p:nvSpPr>
        <p:spPr>
          <a:xfrm>
            <a:off x="953194" y="2553121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腾讯电商搜索架构设计</a:t>
            </a:r>
            <a:endParaRPr kumimoji="1" lang="en-US" altLang="zh-CN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E196DCC-3CF1-204C-9FC0-DFE7A8C0B650}"/>
              </a:ext>
            </a:extLst>
          </p:cNvPr>
          <p:cNvSpPr txBox="1">
            <a:spLocks/>
          </p:cNvSpPr>
          <p:nvPr/>
        </p:nvSpPr>
        <p:spPr>
          <a:xfrm>
            <a:off x="953194" y="3450537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电商搜索变现模式探讨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3062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64CD7-FBA8-1C4E-BCCB-D9287F49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基于云服务的搜索变现模式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B4CC62-A5A0-0F4A-B0B8-3BD92FD60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098" y="80309"/>
            <a:ext cx="4787651" cy="35927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BF0A8E-2213-A64A-8839-DEA6B62265E6}"/>
              </a:ext>
            </a:extLst>
          </p:cNvPr>
          <p:cNvSpPr txBox="1"/>
          <p:nvPr/>
        </p:nvSpPr>
        <p:spPr>
          <a:xfrm>
            <a:off x="571500" y="1273231"/>
            <a:ext cx="3243196" cy="171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云服务模式的搜索定价维度：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按数据存储或索引量的大小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按使用时长或流量大小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按其他增值服务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71BEA5-247E-4F4B-845E-00E874393429}"/>
              </a:ext>
            </a:extLst>
          </p:cNvPr>
          <p:cNvSpPr txBox="1"/>
          <p:nvPr/>
        </p:nvSpPr>
        <p:spPr>
          <a:xfrm>
            <a:off x="571500" y="3429000"/>
            <a:ext cx="4628190" cy="129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可探讨的付费模式：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按交易收费（需要报表分析工具）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按效果收费（需要量化的效果测试工具）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3745B7-8C28-B840-8E00-C697188F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709" y="4086106"/>
            <a:ext cx="5100430" cy="2131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21ACA6-4E34-8741-B199-50E78EDCED8F}"/>
              </a:ext>
            </a:extLst>
          </p:cNvPr>
          <p:cNvSpPr/>
          <p:nvPr/>
        </p:nvSpPr>
        <p:spPr>
          <a:xfrm>
            <a:off x="7792816" y="159048"/>
            <a:ext cx="663115" cy="3463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8B8540-AAA1-CD4B-B057-94B72A22FF7B}"/>
              </a:ext>
            </a:extLst>
          </p:cNvPr>
          <p:cNvSpPr/>
          <p:nvPr/>
        </p:nvSpPr>
        <p:spPr>
          <a:xfrm>
            <a:off x="7129701" y="4077286"/>
            <a:ext cx="883514" cy="897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FAE7E6-414B-A744-B634-990F8817FECB}"/>
              </a:ext>
            </a:extLst>
          </p:cNvPr>
          <p:cNvSpPr txBox="1"/>
          <p:nvPr/>
        </p:nvSpPr>
        <p:spPr>
          <a:xfrm>
            <a:off x="8010937" y="596451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>
                <a:latin typeface="FangSong" panose="02010609060101010101" pitchFamily="49" charset="-122"/>
                <a:ea typeface="FangSong" panose="02010609060101010101" pitchFamily="49" charset="-122"/>
              </a:rPr>
              <a:t>阿里云定价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BD662E-E5E9-BE42-9E01-75A5F3226A51}"/>
              </a:ext>
            </a:extLst>
          </p:cNvPr>
          <p:cNvSpPr txBox="1"/>
          <p:nvPr/>
        </p:nvSpPr>
        <p:spPr>
          <a:xfrm>
            <a:off x="8124373" y="3631519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latin typeface="FangSong" panose="02010609060101010101" pitchFamily="49" charset="-122"/>
                <a:ea typeface="FangSong" panose="02010609060101010101" pitchFamily="49" charset="-122"/>
              </a:rPr>
              <a:t>Azure</a:t>
            </a:r>
            <a:r>
              <a:rPr kumimoji="1" lang="zh-CN" altLang="en-US" sz="1100" dirty="0">
                <a:latin typeface="FangSong" panose="02010609060101010101" pitchFamily="49" charset="-122"/>
                <a:ea typeface="FangSong" panose="02010609060101010101" pitchFamily="49" charset="-122"/>
              </a:rPr>
              <a:t>定价</a:t>
            </a:r>
          </a:p>
        </p:txBody>
      </p:sp>
    </p:spTree>
    <p:extLst>
      <p:ext uri="{BB962C8B-B14F-4D97-AF65-F5344CB8AC3E}">
        <p14:creationId xmlns:p14="http://schemas.microsoft.com/office/powerpoint/2010/main" val="577863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19DA6DCC-2732-EE43-8106-A8C9345F8B28}"/>
              </a:ext>
            </a:extLst>
          </p:cNvPr>
          <p:cNvSpPr/>
          <p:nvPr/>
        </p:nvSpPr>
        <p:spPr>
          <a:xfrm>
            <a:off x="2181226" y="5059555"/>
            <a:ext cx="5479556" cy="826436"/>
          </a:xfrm>
          <a:prstGeom prst="parallelogram">
            <a:avLst>
              <a:gd name="adj" fmla="val 8413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3DF692F4-9A9A-364A-9305-7D60440BA484}"/>
              </a:ext>
            </a:extLst>
          </p:cNvPr>
          <p:cNvSpPr/>
          <p:nvPr/>
        </p:nvSpPr>
        <p:spPr>
          <a:xfrm>
            <a:off x="2181226" y="2368970"/>
            <a:ext cx="5437582" cy="820403"/>
          </a:xfrm>
          <a:prstGeom prst="parallelogram">
            <a:avLst>
              <a:gd name="adj" fmla="val 8413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3072BCC-E609-224D-90AD-4F7CECC50AD7}"/>
              </a:ext>
            </a:extLst>
          </p:cNvPr>
          <p:cNvGrpSpPr/>
          <p:nvPr/>
        </p:nvGrpSpPr>
        <p:grpSpPr>
          <a:xfrm>
            <a:off x="3139089" y="1106726"/>
            <a:ext cx="2647950" cy="1940033"/>
            <a:chOff x="2447925" y="964719"/>
            <a:chExt cx="2647950" cy="1940033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525916A-B97A-9B4E-830B-E310B8074482}"/>
                </a:ext>
              </a:extLst>
            </p:cNvPr>
            <p:cNvSpPr/>
            <p:nvPr/>
          </p:nvSpPr>
          <p:spPr>
            <a:xfrm>
              <a:off x="2447925" y="964719"/>
              <a:ext cx="2647950" cy="194003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207FB98-833A-AD4E-BCF9-BBD9D4252E2F}"/>
                </a:ext>
              </a:extLst>
            </p:cNvPr>
            <p:cNvSpPr/>
            <p:nvPr/>
          </p:nvSpPr>
          <p:spPr>
            <a:xfrm>
              <a:off x="3931443" y="1524563"/>
              <a:ext cx="942975" cy="371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/>
                <a:t>用户行为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AF286A5-5919-F644-818C-34ED2F007B7D}"/>
                </a:ext>
              </a:extLst>
            </p:cNvPr>
            <p:cNvSpPr/>
            <p:nvPr/>
          </p:nvSpPr>
          <p:spPr>
            <a:xfrm>
              <a:off x="3228975" y="1214776"/>
              <a:ext cx="942975" cy="371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/>
                <a:t>注册信息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17C7EA9-DCBC-DC45-BAF1-792A04D38A3C}"/>
                </a:ext>
              </a:extLst>
            </p:cNvPr>
            <p:cNvSpPr/>
            <p:nvPr/>
          </p:nvSpPr>
          <p:spPr>
            <a:xfrm>
              <a:off x="2805111" y="1710188"/>
              <a:ext cx="942975" cy="371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/>
                <a:t>商品内容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A54B630-F3E5-334D-85A9-0E2E8DA7DBF5}"/>
                </a:ext>
              </a:extLst>
            </p:cNvPr>
            <p:cNvSpPr/>
            <p:nvPr/>
          </p:nvSpPr>
          <p:spPr>
            <a:xfrm>
              <a:off x="3771900" y="1983637"/>
              <a:ext cx="942975" cy="3712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/>
                <a:t>品牌故事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03D2CF9-A043-5447-B4C7-31E6FBFFA2DC}"/>
                </a:ext>
              </a:extLst>
            </p:cNvPr>
            <p:cNvSpPr/>
            <p:nvPr/>
          </p:nvSpPr>
          <p:spPr>
            <a:xfrm>
              <a:off x="3148012" y="2320556"/>
              <a:ext cx="700088" cy="23313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/>
                <a:t>…</a:t>
              </a:r>
              <a:endParaRPr kumimoji="1" lang="zh-CN" altLang="en-US" sz="900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E4E5428-D85A-2143-B416-6EA39222AE5B}"/>
              </a:ext>
            </a:extLst>
          </p:cNvPr>
          <p:cNvGrpSpPr/>
          <p:nvPr/>
        </p:nvGrpSpPr>
        <p:grpSpPr>
          <a:xfrm>
            <a:off x="3012284" y="3752720"/>
            <a:ext cx="2876550" cy="1998554"/>
            <a:chOff x="3342083" y="3644671"/>
            <a:chExt cx="2876550" cy="1998554"/>
          </a:xfrm>
          <a:effectLst/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C0CEAE3-EEF9-C341-8757-1FF22ADC3027}"/>
                </a:ext>
              </a:extLst>
            </p:cNvPr>
            <p:cNvSpPr/>
            <p:nvPr/>
          </p:nvSpPr>
          <p:spPr>
            <a:xfrm>
              <a:off x="3342083" y="3644671"/>
              <a:ext cx="2876550" cy="1998554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FC8B1BB-D9DA-8140-8919-FD261E7EBDE3}"/>
                </a:ext>
              </a:extLst>
            </p:cNvPr>
            <p:cNvSpPr/>
            <p:nvPr/>
          </p:nvSpPr>
          <p:spPr>
            <a:xfrm>
              <a:off x="4335064" y="3874333"/>
              <a:ext cx="1078708" cy="361387"/>
            </a:xfrm>
            <a:prstGeom prst="ellipse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/>
                <a:t>用户画像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B1DEAED-BB02-C846-9270-17066F2F51CE}"/>
                </a:ext>
              </a:extLst>
            </p:cNvPr>
            <p:cNvSpPr/>
            <p:nvPr/>
          </p:nvSpPr>
          <p:spPr>
            <a:xfrm>
              <a:off x="3521867" y="4354121"/>
              <a:ext cx="1078708" cy="361387"/>
            </a:xfrm>
            <a:prstGeom prst="ellipse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/>
                <a:t>社交关系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263F247-9967-F543-BB58-3F4A969BBD4C}"/>
                </a:ext>
              </a:extLst>
            </p:cNvPr>
            <p:cNvSpPr/>
            <p:nvPr/>
          </p:nvSpPr>
          <p:spPr>
            <a:xfrm>
              <a:off x="4780358" y="4409156"/>
              <a:ext cx="1078708" cy="361387"/>
            </a:xfrm>
            <a:prstGeom prst="ellipse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/>
                <a:t>商品图谱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8CA7580-46A0-8B4F-AE79-3F02BCCD9573}"/>
                </a:ext>
              </a:extLst>
            </p:cNvPr>
            <p:cNvSpPr/>
            <p:nvPr/>
          </p:nvSpPr>
          <p:spPr>
            <a:xfrm>
              <a:off x="3990975" y="4880670"/>
              <a:ext cx="932258" cy="297098"/>
            </a:xfrm>
            <a:prstGeom prst="ellipse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b="1" dirty="0"/>
                <a:t>应用关联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55AB9C2-0A8F-6B4D-B150-B60889337074}"/>
                </a:ext>
              </a:extLst>
            </p:cNvPr>
            <p:cNvSpPr/>
            <p:nvPr/>
          </p:nvSpPr>
          <p:spPr>
            <a:xfrm>
              <a:off x="4981576" y="5051747"/>
              <a:ext cx="877490" cy="281608"/>
            </a:xfrm>
            <a:prstGeom prst="ellipse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/>
                <a:t>…</a:t>
              </a:r>
              <a:endParaRPr kumimoji="1" lang="zh-CN" altLang="en-US" sz="900" b="1" dirty="0"/>
            </a:p>
          </p:txBody>
        </p:sp>
      </p:grpSp>
      <p:sp>
        <p:nvSpPr>
          <p:cNvPr id="15" name="下箭头 14">
            <a:extLst>
              <a:ext uri="{FF2B5EF4-FFF2-40B4-BE49-F238E27FC236}">
                <a16:creationId xmlns:a16="http://schemas.microsoft.com/office/drawing/2014/main" id="{B6E41E94-B1FB-BC48-8589-8C60CA84DA84}"/>
              </a:ext>
            </a:extLst>
          </p:cNvPr>
          <p:cNvSpPr/>
          <p:nvPr/>
        </p:nvSpPr>
        <p:spPr>
          <a:xfrm>
            <a:off x="4331492" y="3271371"/>
            <a:ext cx="273843" cy="422173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1FC5FD18-3692-C948-B401-89A45889F2DA}"/>
              </a:ext>
            </a:extLst>
          </p:cNvPr>
          <p:cNvSpPr/>
          <p:nvPr/>
        </p:nvSpPr>
        <p:spPr>
          <a:xfrm>
            <a:off x="5638800" y="2560510"/>
            <a:ext cx="1600200" cy="277939"/>
          </a:xfrm>
          <a:prstGeom prst="parallelogram">
            <a:avLst>
              <a:gd name="adj" fmla="val 93540"/>
            </a:avLst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电商搜索入口</a:t>
            </a: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0D6ACF42-0257-6946-A7FF-A2A011A6E800}"/>
              </a:ext>
            </a:extLst>
          </p:cNvPr>
          <p:cNvSpPr/>
          <p:nvPr/>
        </p:nvSpPr>
        <p:spPr>
          <a:xfrm>
            <a:off x="5653680" y="5316375"/>
            <a:ext cx="1657350" cy="277939"/>
          </a:xfrm>
          <a:prstGeom prst="parallelogram">
            <a:avLst>
              <a:gd name="adj" fmla="val 93540"/>
            </a:avLst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智能搜索引擎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04A71FE-4C91-8341-A5AC-869DFB79DD22}"/>
              </a:ext>
            </a:extLst>
          </p:cNvPr>
          <p:cNvSpPr txBox="1"/>
          <p:nvPr/>
        </p:nvSpPr>
        <p:spPr>
          <a:xfrm>
            <a:off x="3317080" y="3242758"/>
            <a:ext cx="1062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知识沉淀</a:t>
            </a:r>
          </a:p>
        </p:txBody>
      </p:sp>
      <p:sp>
        <p:nvSpPr>
          <p:cNvPr id="24" name="下箭头 23">
            <a:extLst>
              <a:ext uri="{FF2B5EF4-FFF2-40B4-BE49-F238E27FC236}">
                <a16:creationId xmlns:a16="http://schemas.microsoft.com/office/drawing/2014/main" id="{CE338E17-F8A1-2949-BAED-C64102105352}"/>
              </a:ext>
            </a:extLst>
          </p:cNvPr>
          <p:cNvSpPr/>
          <p:nvPr/>
        </p:nvSpPr>
        <p:spPr>
          <a:xfrm rot="10800000">
            <a:off x="6262682" y="3295651"/>
            <a:ext cx="273843" cy="1653100"/>
          </a:xfrm>
          <a:prstGeom prst="downArrow">
            <a:avLst>
              <a:gd name="adj1" fmla="val 56956"/>
              <a:gd name="adj2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6952F7-B164-DA4C-B058-6B687C2BFA07}"/>
              </a:ext>
            </a:extLst>
          </p:cNvPr>
          <p:cNvSpPr txBox="1"/>
          <p:nvPr/>
        </p:nvSpPr>
        <p:spPr>
          <a:xfrm>
            <a:off x="6448425" y="3948925"/>
            <a:ext cx="1062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技术输出</a:t>
            </a:r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DF93D70D-C5F1-B948-9B23-5C4E0602A513}"/>
              </a:ext>
            </a:extLst>
          </p:cNvPr>
          <p:cNvSpPr/>
          <p:nvPr/>
        </p:nvSpPr>
        <p:spPr>
          <a:xfrm>
            <a:off x="7455100" y="5060443"/>
            <a:ext cx="1315056" cy="339238"/>
          </a:xfrm>
          <a:prstGeom prst="parallelogram">
            <a:avLst>
              <a:gd name="adj" fmla="val 8413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D0F1FE4D-BDF2-0142-B9BC-C92E1CDFA292}"/>
              </a:ext>
            </a:extLst>
          </p:cNvPr>
          <p:cNvSpPr/>
          <p:nvPr/>
        </p:nvSpPr>
        <p:spPr>
          <a:xfrm>
            <a:off x="7073793" y="2832790"/>
            <a:ext cx="1319220" cy="339238"/>
          </a:xfrm>
          <a:prstGeom prst="parallelogram">
            <a:avLst>
              <a:gd name="adj" fmla="val 8413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CB8E75D8-E25F-0446-92D3-FD1A1E4B3717}"/>
              </a:ext>
            </a:extLst>
          </p:cNvPr>
          <p:cNvSpPr/>
          <p:nvPr/>
        </p:nvSpPr>
        <p:spPr>
          <a:xfrm>
            <a:off x="7399123" y="2374579"/>
            <a:ext cx="1319221" cy="339238"/>
          </a:xfrm>
          <a:prstGeom prst="parallelogram">
            <a:avLst>
              <a:gd name="adj" fmla="val 8413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4590B26B-09E6-C844-BD0E-AC7A08EF7876}"/>
              </a:ext>
            </a:extLst>
          </p:cNvPr>
          <p:cNvSpPr/>
          <p:nvPr/>
        </p:nvSpPr>
        <p:spPr>
          <a:xfrm>
            <a:off x="7075875" y="5531949"/>
            <a:ext cx="1315056" cy="339238"/>
          </a:xfrm>
          <a:prstGeom prst="parallelogram">
            <a:avLst>
              <a:gd name="adj" fmla="val 8413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210E135-8F1E-A548-A0E1-AE815D1D72C4}"/>
              </a:ext>
            </a:extLst>
          </p:cNvPr>
          <p:cNvSpPr txBox="1"/>
          <p:nvPr/>
        </p:nvSpPr>
        <p:spPr>
          <a:xfrm>
            <a:off x="7799780" y="243593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网站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0070797-65CD-4043-B043-2AAE74897792}"/>
              </a:ext>
            </a:extLst>
          </p:cNvPr>
          <p:cNvSpPr txBox="1"/>
          <p:nvPr/>
        </p:nvSpPr>
        <p:spPr>
          <a:xfrm>
            <a:off x="7422183" y="2854785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APP</a:t>
            </a:r>
            <a:endParaRPr kumimoji="1" lang="zh-CN" altLang="en-US" sz="1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4531C43-A2D5-7B4C-9650-96683F6952AE}"/>
              </a:ext>
            </a:extLst>
          </p:cNvPr>
          <p:cNvSpPr txBox="1"/>
          <p:nvPr/>
        </p:nvSpPr>
        <p:spPr>
          <a:xfrm>
            <a:off x="7677457" y="5076174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小程序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52F19CD-3797-774F-B4EE-C871B99049A9}"/>
              </a:ext>
            </a:extLst>
          </p:cNvPr>
          <p:cNvSpPr txBox="1"/>
          <p:nvPr/>
        </p:nvSpPr>
        <p:spPr>
          <a:xfrm>
            <a:off x="7419387" y="554273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公众号</a:t>
            </a:r>
          </a:p>
        </p:txBody>
      </p:sp>
    </p:spTree>
    <p:extLst>
      <p:ext uri="{BB962C8B-B14F-4D97-AF65-F5344CB8AC3E}">
        <p14:creationId xmlns:p14="http://schemas.microsoft.com/office/powerpoint/2010/main" val="278174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24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54C0FBF-43BE-4572-8797-3C93513CC841}"/>
              </a:ext>
            </a:extLst>
          </p:cNvPr>
          <p:cNvSpPr/>
          <p:nvPr/>
        </p:nvSpPr>
        <p:spPr>
          <a:xfrm>
            <a:off x="562049" y="280573"/>
            <a:ext cx="2954655" cy="466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腾讯商品搜索问答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47B0237-CD98-EF49-8164-B4C01AA28A91}"/>
              </a:ext>
            </a:extLst>
          </p:cNvPr>
          <p:cNvSpPr txBox="1"/>
          <p:nvPr/>
        </p:nvSpPr>
        <p:spPr>
          <a:xfrm>
            <a:off x="562049" y="1305341"/>
            <a:ext cx="50989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工业品消费者的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需求精准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，必须结合用户画像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精准定位</a:t>
            </a:r>
            <a:endParaRPr lang="en-US" altLang="zh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单一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Query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候选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SKU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数量惊人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，基于用户画像可以有效精准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缩小候选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结合知识图谱能力，将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用户画像属性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商品图谱属性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精准匹配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腾讯具有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全面、准确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的用户画像，结合知识图谱准确反映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客户需求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结合智平灯塔、企业数智知识图谱能力进行基于用户画像和商品搜索的数据变现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CDP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、导购助手深度结合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E3852827-0000-E149-BF6E-72F7DEA81599}"/>
              </a:ext>
            </a:extLst>
          </p:cNvPr>
          <p:cNvSpPr txBox="1"/>
          <p:nvPr/>
        </p:nvSpPr>
        <p:spPr>
          <a:xfrm>
            <a:off x="8849344" y="450636"/>
            <a:ext cx="244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如何呈现轮胎搜索的最优结果？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图形 20" descr="打勾的复选框 纯色填充">
            <a:extLst>
              <a:ext uri="{FF2B5EF4-FFF2-40B4-BE49-F238E27FC236}">
                <a16:creationId xmlns:a16="http://schemas.microsoft.com/office/drawing/2014/main" id="{8F7E6137-CC98-AF4C-B385-1AEBDBF36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9179" y="296800"/>
            <a:ext cx="667341" cy="667341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BBD02E3F-71DA-F448-9D5A-D2BB52083501}"/>
              </a:ext>
            </a:extLst>
          </p:cNvPr>
          <p:cNvSpPr txBox="1"/>
          <p:nvPr/>
        </p:nvSpPr>
        <p:spPr>
          <a:xfrm>
            <a:off x="1107935" y="5649156"/>
            <a:ext cx="4412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*据分析报告，用户浏览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35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秒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/4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页仍未找到目标商品将会</a:t>
            </a:r>
            <a:r>
              <a:rPr lang="zh-CN" altLang="en-US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流失到其他平台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图形 5" descr="自拍 轮廓">
            <a:extLst>
              <a:ext uri="{FF2B5EF4-FFF2-40B4-BE49-F238E27FC236}">
                <a16:creationId xmlns:a16="http://schemas.microsoft.com/office/drawing/2014/main" id="{7315B5B1-D148-1142-BD50-B6C9F9110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9343" y="1096966"/>
            <a:ext cx="1023999" cy="10239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AE220ED-B580-5D41-93B0-50F71C934CFD}"/>
              </a:ext>
            </a:extLst>
          </p:cNvPr>
          <p:cNvSpPr txBox="1"/>
          <p:nvPr/>
        </p:nvSpPr>
        <p:spPr>
          <a:xfrm>
            <a:off x="9142588" y="2271035"/>
            <a:ext cx="33229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地域：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黑龙江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海南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…</a:t>
            </a:r>
          </a:p>
          <a:p>
            <a:endParaRPr lang="en-US" altLang="zh-CN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购买力：低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…</a:t>
            </a:r>
          </a:p>
          <a:p>
            <a:endParaRPr lang="en-US" altLang="zh-CN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车型：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宝马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奔驰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五菱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…</a:t>
            </a:r>
          </a:p>
          <a:p>
            <a:endParaRPr lang="en-US" altLang="zh-CN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身份：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滴滴司机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个人车主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</a:p>
          <a:p>
            <a:endParaRPr lang="en-US" altLang="zh-CN" b="1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时间：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冬季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夏季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72BF5C-8E0E-1D4C-B9FC-4AB924E5BB8F}"/>
              </a:ext>
            </a:extLst>
          </p:cNvPr>
          <p:cNvSpPr txBox="1"/>
          <p:nvPr/>
        </p:nvSpPr>
        <p:spPr>
          <a:xfrm>
            <a:off x="9516684" y="5103674"/>
            <a:ext cx="24438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米其林浩悦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低胎噪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][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防滑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][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防爆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 </a:t>
            </a:r>
          </a:p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高端型号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</a:p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马牌进口轮胎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</a:p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邓禄普雪地胎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  <p:pic>
        <p:nvPicPr>
          <p:cNvPr id="15" name="图形 14" descr="打勾的复选框 纯色填充">
            <a:extLst>
              <a:ext uri="{FF2B5EF4-FFF2-40B4-BE49-F238E27FC236}">
                <a16:creationId xmlns:a16="http://schemas.microsoft.com/office/drawing/2014/main" id="{723E00DE-A254-1240-8BEE-2E413F8E5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9343" y="5006428"/>
            <a:ext cx="667341" cy="667341"/>
          </a:xfrm>
          <a:prstGeom prst="rect">
            <a:avLst/>
          </a:prstGeom>
        </p:spPr>
      </p:pic>
      <p:pic>
        <p:nvPicPr>
          <p:cNvPr id="5" name="图形 4" descr="用户 纯色填充">
            <a:extLst>
              <a:ext uri="{FF2B5EF4-FFF2-40B4-BE49-F238E27FC236}">
                <a16:creationId xmlns:a16="http://schemas.microsoft.com/office/drawing/2014/main" id="{76035CB2-3743-F44E-A2F5-2A87C2FB8A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0127" y="2153608"/>
            <a:ext cx="559472" cy="559472"/>
          </a:xfrm>
          <a:prstGeom prst="rect">
            <a:avLst/>
          </a:prstGeom>
        </p:spPr>
      </p:pic>
      <p:pic>
        <p:nvPicPr>
          <p:cNvPr id="16" name="图形 15" descr="用户 纯色填充">
            <a:extLst>
              <a:ext uri="{FF2B5EF4-FFF2-40B4-BE49-F238E27FC236}">
                <a16:creationId xmlns:a16="http://schemas.microsoft.com/office/drawing/2014/main" id="{673AB295-B52D-8D4C-8C95-F5F7B59F0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00723" y="2713080"/>
            <a:ext cx="559472" cy="559472"/>
          </a:xfrm>
          <a:prstGeom prst="rect">
            <a:avLst/>
          </a:prstGeom>
        </p:spPr>
      </p:pic>
      <p:pic>
        <p:nvPicPr>
          <p:cNvPr id="17" name="图形 16" descr="用户 纯色填充">
            <a:extLst>
              <a:ext uri="{FF2B5EF4-FFF2-40B4-BE49-F238E27FC236}">
                <a16:creationId xmlns:a16="http://schemas.microsoft.com/office/drawing/2014/main" id="{A4C2891F-89D0-F545-9427-E4C5AA7BE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8618" y="3262725"/>
            <a:ext cx="559472" cy="559472"/>
          </a:xfrm>
          <a:prstGeom prst="rect">
            <a:avLst/>
          </a:prstGeom>
        </p:spPr>
      </p:pic>
      <p:pic>
        <p:nvPicPr>
          <p:cNvPr id="18" name="图形 17" descr="用户 纯色填充">
            <a:extLst>
              <a:ext uri="{FF2B5EF4-FFF2-40B4-BE49-F238E27FC236}">
                <a16:creationId xmlns:a16="http://schemas.microsoft.com/office/drawing/2014/main" id="{4EB11CED-A18F-8C4C-970F-1CB6B8987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0127" y="3769721"/>
            <a:ext cx="559472" cy="559472"/>
          </a:xfrm>
          <a:prstGeom prst="rect">
            <a:avLst/>
          </a:prstGeom>
        </p:spPr>
      </p:pic>
      <p:pic>
        <p:nvPicPr>
          <p:cNvPr id="19" name="图形 18" descr="用户 纯色填充">
            <a:extLst>
              <a:ext uri="{FF2B5EF4-FFF2-40B4-BE49-F238E27FC236}">
                <a16:creationId xmlns:a16="http://schemas.microsoft.com/office/drawing/2014/main" id="{48EA5184-1FFB-CA4C-8B97-E9FAB63915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8618" y="4355767"/>
            <a:ext cx="559472" cy="559472"/>
          </a:xfrm>
          <a:prstGeom prst="rect">
            <a:avLst/>
          </a:prstGeom>
        </p:spPr>
      </p:pic>
      <p:pic>
        <p:nvPicPr>
          <p:cNvPr id="8" name="图片 7" descr="图片包含 日程表&#10;&#10;描述已自动生成">
            <a:extLst>
              <a:ext uri="{FF2B5EF4-FFF2-40B4-BE49-F238E27FC236}">
                <a16:creationId xmlns:a16="http://schemas.microsoft.com/office/drawing/2014/main" id="{8D61240B-7C63-834A-A8DD-AC3B97048C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09" y="0"/>
            <a:ext cx="3067050" cy="66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61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54C0FBF-43BE-4572-8797-3C93513CC841}"/>
              </a:ext>
            </a:extLst>
          </p:cNvPr>
          <p:cNvSpPr/>
          <p:nvPr/>
        </p:nvSpPr>
        <p:spPr>
          <a:xfrm>
            <a:off x="445914" y="121357"/>
            <a:ext cx="4339650" cy="466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kumimoji="1" lang="zh-CN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腾讯商品搜索问答技术架构</a:t>
            </a:r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F7E97FAA-4A30-3049-9892-F713E9B1D2F4}"/>
              </a:ext>
            </a:extLst>
          </p:cNvPr>
          <p:cNvSpPr/>
          <p:nvPr/>
        </p:nvSpPr>
        <p:spPr>
          <a:xfrm>
            <a:off x="3559771" y="4525943"/>
            <a:ext cx="1781681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用户画像</a:t>
            </a:r>
            <a:r>
              <a:rPr lang="en-US" altLang="zh-CN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/</a:t>
            </a: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物料画像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06ECD4F0-FDDC-9446-B98C-4C79C5B9ECAA}"/>
              </a:ext>
            </a:extLst>
          </p:cNvPr>
          <p:cNvSpPr/>
          <p:nvPr/>
        </p:nvSpPr>
        <p:spPr>
          <a:xfrm>
            <a:off x="3559770" y="5035790"/>
            <a:ext cx="1781681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Dashboard</a:t>
            </a: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指标计算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AA99AE1D-127F-3948-9F90-6E4482C9AA8A}"/>
              </a:ext>
            </a:extLst>
          </p:cNvPr>
          <p:cNvSpPr/>
          <p:nvPr/>
        </p:nvSpPr>
        <p:spPr>
          <a:xfrm>
            <a:off x="3559770" y="3234350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物料数据表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83884E9A-8C12-2046-9E68-07A493027666}"/>
              </a:ext>
            </a:extLst>
          </p:cNvPr>
          <p:cNvSpPr/>
          <p:nvPr/>
        </p:nvSpPr>
        <p:spPr>
          <a:xfrm>
            <a:off x="4510186" y="3234351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用户数据表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CAE0242F-D18E-7641-9509-494148653ACF}"/>
              </a:ext>
            </a:extLst>
          </p:cNvPr>
          <p:cNvSpPr/>
          <p:nvPr/>
        </p:nvSpPr>
        <p:spPr>
          <a:xfrm>
            <a:off x="4510187" y="3747133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行为数据表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id="{2BA58749-CBD3-8E40-9F01-FE28BEC48189}"/>
              </a:ext>
            </a:extLst>
          </p:cNvPr>
          <p:cNvSpPr/>
          <p:nvPr/>
        </p:nvSpPr>
        <p:spPr>
          <a:xfrm>
            <a:off x="3559770" y="3747133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腾讯标签库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">
            <a:extLst>
              <a:ext uri="{FF2B5EF4-FFF2-40B4-BE49-F238E27FC236}">
                <a16:creationId xmlns:a16="http://schemas.microsoft.com/office/drawing/2014/main" id="{BD4539A1-7A16-C548-A045-CA8ECF881740}"/>
              </a:ext>
            </a:extLst>
          </p:cNvPr>
          <p:cNvSpPr/>
          <p:nvPr/>
        </p:nvSpPr>
        <p:spPr>
          <a:xfrm>
            <a:off x="3279984" y="2462645"/>
            <a:ext cx="2355503" cy="3143023"/>
          </a:xfrm>
          <a:prstGeom prst="roundRect">
            <a:avLst>
              <a:gd name="adj" fmla="val 13199"/>
            </a:avLst>
          </a:prstGeom>
          <a:noFill/>
          <a:ln w="19050">
            <a:solidFill>
              <a:srgbClr val="035FF1"/>
            </a:solidFill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5ED593-FC16-E94C-BD05-2F2FE5DF0D46}"/>
              </a:ext>
            </a:extLst>
          </p:cNvPr>
          <p:cNvSpPr txBox="1"/>
          <p:nvPr/>
        </p:nvSpPr>
        <p:spPr>
          <a:xfrm>
            <a:off x="3642373" y="2462646"/>
            <a:ext cx="1694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CDP-</a:t>
            </a:r>
            <a:r>
              <a:rPr kumimoji="1" lang="zh-CN" altLang="en-US" sz="1400" dirty="0"/>
              <a:t>腾讯画像系统</a:t>
            </a:r>
          </a:p>
        </p:txBody>
      </p:sp>
      <p:sp>
        <p:nvSpPr>
          <p:cNvPr id="16" name="左右箭头 15">
            <a:extLst>
              <a:ext uri="{FF2B5EF4-FFF2-40B4-BE49-F238E27FC236}">
                <a16:creationId xmlns:a16="http://schemas.microsoft.com/office/drawing/2014/main" id="{648C099A-1935-134B-B47C-3785FDB7F170}"/>
              </a:ext>
            </a:extLst>
          </p:cNvPr>
          <p:cNvSpPr/>
          <p:nvPr/>
        </p:nvSpPr>
        <p:spPr>
          <a:xfrm rot="10800000">
            <a:off x="5643681" y="3826564"/>
            <a:ext cx="526711" cy="267010"/>
          </a:xfrm>
          <a:prstGeom prst="leftRightArrow">
            <a:avLst/>
          </a:prstGeom>
          <a:noFill/>
          <a:ln w="25400">
            <a:solidFill>
              <a:srgbClr val="035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3B866B4F-F345-3944-BAB8-503A38AFF19F}"/>
              </a:ext>
            </a:extLst>
          </p:cNvPr>
          <p:cNvSpPr/>
          <p:nvPr/>
        </p:nvSpPr>
        <p:spPr>
          <a:xfrm>
            <a:off x="3858419" y="4118914"/>
            <a:ext cx="233963" cy="389297"/>
          </a:xfrm>
          <a:prstGeom prst="downArrow">
            <a:avLst/>
          </a:prstGeom>
          <a:noFill/>
          <a:ln w="25400">
            <a:solidFill>
              <a:srgbClr val="035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>
            <a:extLst>
              <a:ext uri="{FF2B5EF4-FFF2-40B4-BE49-F238E27FC236}">
                <a16:creationId xmlns:a16="http://schemas.microsoft.com/office/drawing/2014/main" id="{6602B95E-402D-7544-94C7-16834AD773B8}"/>
              </a:ext>
            </a:extLst>
          </p:cNvPr>
          <p:cNvSpPr/>
          <p:nvPr/>
        </p:nvSpPr>
        <p:spPr>
          <a:xfrm>
            <a:off x="4808835" y="4139480"/>
            <a:ext cx="233963" cy="389297"/>
          </a:xfrm>
          <a:prstGeom prst="downArrow">
            <a:avLst/>
          </a:prstGeom>
          <a:noFill/>
          <a:ln w="25400">
            <a:solidFill>
              <a:srgbClr val="035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">
            <a:extLst>
              <a:ext uri="{FF2B5EF4-FFF2-40B4-BE49-F238E27FC236}">
                <a16:creationId xmlns:a16="http://schemas.microsoft.com/office/drawing/2014/main" id="{27409775-9BC9-314A-B7A5-A71D3514A522}"/>
              </a:ext>
            </a:extLst>
          </p:cNvPr>
          <p:cNvSpPr/>
          <p:nvPr/>
        </p:nvSpPr>
        <p:spPr>
          <a:xfrm rot="5400000">
            <a:off x="6095319" y="4771821"/>
            <a:ext cx="950217" cy="357752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vert="vert270"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80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Query</a:t>
            </a: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意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图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模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型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5115DCF5-35A5-9048-BA7E-C10473EC21E6}"/>
              </a:ext>
            </a:extLst>
          </p:cNvPr>
          <p:cNvSpPr/>
          <p:nvPr/>
        </p:nvSpPr>
        <p:spPr>
          <a:xfrm>
            <a:off x="6952709" y="2798506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数据拼接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">
            <a:extLst>
              <a:ext uri="{FF2B5EF4-FFF2-40B4-BE49-F238E27FC236}">
                <a16:creationId xmlns:a16="http://schemas.microsoft.com/office/drawing/2014/main" id="{E5DDF150-9DB7-D040-8A4F-3EF8FB056F3B}"/>
              </a:ext>
            </a:extLst>
          </p:cNvPr>
          <p:cNvSpPr/>
          <p:nvPr/>
        </p:nvSpPr>
        <p:spPr>
          <a:xfrm>
            <a:off x="6952709" y="3311289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样本数据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">
            <a:extLst>
              <a:ext uri="{FF2B5EF4-FFF2-40B4-BE49-F238E27FC236}">
                <a16:creationId xmlns:a16="http://schemas.microsoft.com/office/drawing/2014/main" id="{809842FE-1E94-944E-8D7C-1A80D27BCE0E}"/>
              </a:ext>
            </a:extLst>
          </p:cNvPr>
          <p:cNvSpPr/>
          <p:nvPr/>
        </p:nvSpPr>
        <p:spPr>
          <a:xfrm>
            <a:off x="6196644" y="2462645"/>
            <a:ext cx="2355503" cy="3143024"/>
          </a:xfrm>
          <a:prstGeom prst="roundRect">
            <a:avLst>
              <a:gd name="adj" fmla="val 13199"/>
            </a:avLst>
          </a:prstGeom>
          <a:noFill/>
          <a:ln w="19050">
            <a:solidFill>
              <a:srgbClr val="035FF1"/>
            </a:solidFill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CEF41C1-AE22-1E4D-BD82-9A1A5334F35D}"/>
              </a:ext>
            </a:extLst>
          </p:cNvPr>
          <p:cNvSpPr txBox="1"/>
          <p:nvPr/>
        </p:nvSpPr>
        <p:spPr>
          <a:xfrm>
            <a:off x="6423711" y="2474373"/>
            <a:ext cx="2053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CDP-</a:t>
            </a:r>
            <a:r>
              <a:rPr kumimoji="1" lang="zh-CN" altLang="en-US" sz="1400" dirty="0"/>
              <a:t>商品搜索模型训练</a:t>
            </a:r>
          </a:p>
        </p:txBody>
      </p:sp>
      <p:sp>
        <p:nvSpPr>
          <p:cNvPr id="30" name="左右箭头 29">
            <a:extLst>
              <a:ext uri="{FF2B5EF4-FFF2-40B4-BE49-F238E27FC236}">
                <a16:creationId xmlns:a16="http://schemas.microsoft.com/office/drawing/2014/main" id="{91E75553-414C-624F-AB05-0CF58D64118E}"/>
              </a:ext>
            </a:extLst>
          </p:cNvPr>
          <p:cNvSpPr/>
          <p:nvPr/>
        </p:nvSpPr>
        <p:spPr>
          <a:xfrm rot="10800000">
            <a:off x="8578399" y="3826564"/>
            <a:ext cx="526711" cy="267010"/>
          </a:xfrm>
          <a:prstGeom prst="leftRightArrow">
            <a:avLst/>
          </a:prstGeom>
          <a:noFill/>
          <a:ln w="25400">
            <a:solidFill>
              <a:srgbClr val="035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">
            <a:extLst>
              <a:ext uri="{FF2B5EF4-FFF2-40B4-BE49-F238E27FC236}">
                <a16:creationId xmlns:a16="http://schemas.microsoft.com/office/drawing/2014/main" id="{5C06EE86-88F7-8F47-AE46-AF42A1295D93}"/>
              </a:ext>
            </a:extLst>
          </p:cNvPr>
          <p:cNvSpPr/>
          <p:nvPr/>
        </p:nvSpPr>
        <p:spPr>
          <a:xfrm>
            <a:off x="9857178" y="3002212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Query</a:t>
            </a: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预处理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">
            <a:extLst>
              <a:ext uri="{FF2B5EF4-FFF2-40B4-BE49-F238E27FC236}">
                <a16:creationId xmlns:a16="http://schemas.microsoft.com/office/drawing/2014/main" id="{4D18868C-496E-1443-B9DA-356480013F0C}"/>
              </a:ext>
            </a:extLst>
          </p:cNvPr>
          <p:cNvSpPr/>
          <p:nvPr/>
        </p:nvSpPr>
        <p:spPr>
          <a:xfrm>
            <a:off x="9857177" y="3510671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意图解析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">
            <a:extLst>
              <a:ext uri="{FF2B5EF4-FFF2-40B4-BE49-F238E27FC236}">
                <a16:creationId xmlns:a16="http://schemas.microsoft.com/office/drawing/2014/main" id="{28D1A65E-D19C-2541-9A12-C016FB2E2991}"/>
              </a:ext>
            </a:extLst>
          </p:cNvPr>
          <p:cNvSpPr/>
          <p:nvPr/>
        </p:nvSpPr>
        <p:spPr>
          <a:xfrm>
            <a:off x="9131362" y="2474373"/>
            <a:ext cx="2355503" cy="3131296"/>
          </a:xfrm>
          <a:prstGeom prst="roundRect">
            <a:avLst>
              <a:gd name="adj" fmla="val 13199"/>
            </a:avLst>
          </a:prstGeom>
          <a:noFill/>
          <a:ln w="19050">
            <a:solidFill>
              <a:srgbClr val="035FF1"/>
            </a:solidFill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D07A49-1067-6B4D-8B36-50772F442E0A}"/>
              </a:ext>
            </a:extLst>
          </p:cNvPr>
          <p:cNvSpPr txBox="1"/>
          <p:nvPr/>
        </p:nvSpPr>
        <p:spPr>
          <a:xfrm>
            <a:off x="9358429" y="2474373"/>
            <a:ext cx="2053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CDP-</a:t>
            </a:r>
            <a:r>
              <a:rPr kumimoji="1" lang="zh-CN" altLang="en-US" sz="1400" dirty="0"/>
              <a:t>腾讯商品搜索问答</a:t>
            </a:r>
          </a:p>
        </p:txBody>
      </p:sp>
      <p:sp>
        <p:nvSpPr>
          <p:cNvPr id="42" name="矩形">
            <a:extLst>
              <a:ext uri="{FF2B5EF4-FFF2-40B4-BE49-F238E27FC236}">
                <a16:creationId xmlns:a16="http://schemas.microsoft.com/office/drawing/2014/main" id="{C7D38909-515F-F54D-B23C-C82DC34E163C}"/>
              </a:ext>
            </a:extLst>
          </p:cNvPr>
          <p:cNvSpPr/>
          <p:nvPr/>
        </p:nvSpPr>
        <p:spPr>
          <a:xfrm>
            <a:off x="6952709" y="3821136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模型训练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43" name="矩形">
            <a:extLst>
              <a:ext uri="{FF2B5EF4-FFF2-40B4-BE49-F238E27FC236}">
                <a16:creationId xmlns:a16="http://schemas.microsoft.com/office/drawing/2014/main" id="{E8F6CC71-DA3E-FA4F-BE73-837587D99FC5}"/>
              </a:ext>
            </a:extLst>
          </p:cNvPr>
          <p:cNvSpPr/>
          <p:nvPr/>
        </p:nvSpPr>
        <p:spPr>
          <a:xfrm rot="5400000">
            <a:off x="6656476" y="4771821"/>
            <a:ext cx="950217" cy="357752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vert="vert270"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召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回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模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型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">
            <a:extLst>
              <a:ext uri="{FF2B5EF4-FFF2-40B4-BE49-F238E27FC236}">
                <a16:creationId xmlns:a16="http://schemas.microsoft.com/office/drawing/2014/main" id="{87EC07C6-011A-B644-99C6-EF7F087F3684}"/>
              </a:ext>
            </a:extLst>
          </p:cNvPr>
          <p:cNvSpPr/>
          <p:nvPr/>
        </p:nvSpPr>
        <p:spPr>
          <a:xfrm rot="5400000">
            <a:off x="7179335" y="4771822"/>
            <a:ext cx="950217" cy="357752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vert="vert270"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粗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排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模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型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">
            <a:extLst>
              <a:ext uri="{FF2B5EF4-FFF2-40B4-BE49-F238E27FC236}">
                <a16:creationId xmlns:a16="http://schemas.microsoft.com/office/drawing/2014/main" id="{60B5B4A0-BF8A-8E46-B0EF-A3AB3DC021DA}"/>
              </a:ext>
            </a:extLst>
          </p:cNvPr>
          <p:cNvSpPr/>
          <p:nvPr/>
        </p:nvSpPr>
        <p:spPr>
          <a:xfrm rot="5400000">
            <a:off x="7742052" y="4771822"/>
            <a:ext cx="950217" cy="357752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vert="vert270"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精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排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模</a:t>
            </a:r>
            <a:endParaRPr lang="en-US" altLang="zh-CN"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型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4C5658DB-8B57-2544-9912-3901A013D1E7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7368341" y="3187803"/>
            <a:ext cx="0" cy="123486"/>
          </a:xfrm>
          <a:prstGeom prst="straightConnector1">
            <a:avLst/>
          </a:prstGeom>
          <a:ln w="25400">
            <a:solidFill>
              <a:srgbClr val="035F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B23886C2-F07F-8E46-93CE-91B528D9FED5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>
            <a:off x="7368341" y="3700586"/>
            <a:ext cx="0" cy="120550"/>
          </a:xfrm>
          <a:prstGeom prst="straightConnector1">
            <a:avLst/>
          </a:prstGeom>
          <a:ln w="25400">
            <a:solidFill>
              <a:srgbClr val="035F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>
            <a:extLst>
              <a:ext uri="{FF2B5EF4-FFF2-40B4-BE49-F238E27FC236}">
                <a16:creationId xmlns:a16="http://schemas.microsoft.com/office/drawing/2014/main" id="{E441C0D1-A119-8140-A8AE-8D035B969AA6}"/>
              </a:ext>
            </a:extLst>
          </p:cNvPr>
          <p:cNvCxnSpPr>
            <a:stCxn id="42" idx="2"/>
            <a:endCxn id="44" idx="1"/>
          </p:cNvCxnSpPr>
          <p:nvPr/>
        </p:nvCxnSpPr>
        <p:spPr>
          <a:xfrm rot="16200000" flipH="1">
            <a:off x="7378814" y="4199959"/>
            <a:ext cx="265157" cy="286103"/>
          </a:xfrm>
          <a:prstGeom prst="bentConnector3">
            <a:avLst/>
          </a:prstGeom>
          <a:ln w="25400">
            <a:solidFill>
              <a:srgbClr val="035F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>
            <a:extLst>
              <a:ext uri="{FF2B5EF4-FFF2-40B4-BE49-F238E27FC236}">
                <a16:creationId xmlns:a16="http://schemas.microsoft.com/office/drawing/2014/main" id="{86A5C1AA-A59E-F34F-A783-AB796A7EAC3F}"/>
              </a:ext>
            </a:extLst>
          </p:cNvPr>
          <p:cNvCxnSpPr>
            <a:cxnSpLocks/>
            <a:stCxn id="42" idx="2"/>
            <a:endCxn id="43" idx="1"/>
          </p:cNvCxnSpPr>
          <p:nvPr/>
        </p:nvCxnSpPr>
        <p:spPr>
          <a:xfrm rot="5400000">
            <a:off x="7117385" y="4224633"/>
            <a:ext cx="265156" cy="236756"/>
          </a:xfrm>
          <a:prstGeom prst="bentConnector3">
            <a:avLst>
              <a:gd name="adj1" fmla="val 50000"/>
            </a:avLst>
          </a:prstGeom>
          <a:ln w="25400">
            <a:solidFill>
              <a:srgbClr val="035F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>
            <a:extLst>
              <a:ext uri="{FF2B5EF4-FFF2-40B4-BE49-F238E27FC236}">
                <a16:creationId xmlns:a16="http://schemas.microsoft.com/office/drawing/2014/main" id="{9E33569A-C36E-9F43-9D39-7F371FA65B1D}"/>
              </a:ext>
            </a:extLst>
          </p:cNvPr>
          <p:cNvCxnSpPr>
            <a:cxnSpLocks/>
            <a:stCxn id="42" idx="1"/>
            <a:endCxn id="20" idx="1"/>
          </p:cNvCxnSpPr>
          <p:nvPr/>
        </p:nvCxnSpPr>
        <p:spPr>
          <a:xfrm rot="10800000" flipV="1">
            <a:off x="6570429" y="4015785"/>
            <a:ext cx="382281" cy="459804"/>
          </a:xfrm>
          <a:prstGeom prst="bentConnector2">
            <a:avLst/>
          </a:prstGeom>
          <a:ln w="25400">
            <a:solidFill>
              <a:srgbClr val="035F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>
            <a:extLst>
              <a:ext uri="{FF2B5EF4-FFF2-40B4-BE49-F238E27FC236}">
                <a16:creationId xmlns:a16="http://schemas.microsoft.com/office/drawing/2014/main" id="{8D7B80DF-C0DE-2543-A819-BE8C408DCEAB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7783972" y="4015785"/>
            <a:ext cx="433189" cy="459805"/>
          </a:xfrm>
          <a:prstGeom prst="bentConnector2">
            <a:avLst/>
          </a:prstGeom>
          <a:ln w="25400">
            <a:solidFill>
              <a:srgbClr val="035F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">
            <a:extLst>
              <a:ext uri="{FF2B5EF4-FFF2-40B4-BE49-F238E27FC236}">
                <a16:creationId xmlns:a16="http://schemas.microsoft.com/office/drawing/2014/main" id="{4A6C5FE0-2940-7248-B0CA-281A31CD67AF}"/>
              </a:ext>
            </a:extLst>
          </p:cNvPr>
          <p:cNvSpPr/>
          <p:nvPr/>
        </p:nvSpPr>
        <p:spPr>
          <a:xfrm>
            <a:off x="9857176" y="4019130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商品召回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66" name="矩形">
            <a:extLst>
              <a:ext uri="{FF2B5EF4-FFF2-40B4-BE49-F238E27FC236}">
                <a16:creationId xmlns:a16="http://schemas.microsoft.com/office/drawing/2014/main" id="{4371C93B-D5D0-974F-8E36-FFAF132D2F3C}"/>
              </a:ext>
            </a:extLst>
          </p:cNvPr>
          <p:cNvSpPr/>
          <p:nvPr/>
        </p:nvSpPr>
        <p:spPr>
          <a:xfrm>
            <a:off x="9857176" y="4527589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粗排</a:t>
            </a:r>
            <a:r>
              <a:rPr lang="en-US" altLang="zh-CN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-&gt;</a:t>
            </a: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精排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68" name="矩形">
            <a:extLst>
              <a:ext uri="{FF2B5EF4-FFF2-40B4-BE49-F238E27FC236}">
                <a16:creationId xmlns:a16="http://schemas.microsoft.com/office/drawing/2014/main" id="{DC77567C-5EBE-114D-9217-5BFC739B5967}"/>
              </a:ext>
            </a:extLst>
          </p:cNvPr>
          <p:cNvSpPr/>
          <p:nvPr/>
        </p:nvSpPr>
        <p:spPr>
          <a:xfrm>
            <a:off x="9857175" y="5035790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策略干预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B1E09D44-75EC-8D4B-B9EC-DCD2718F83F5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10272809" y="3391509"/>
            <a:ext cx="1" cy="119162"/>
          </a:xfrm>
          <a:prstGeom prst="straightConnector1">
            <a:avLst/>
          </a:prstGeom>
          <a:ln w="25400">
            <a:solidFill>
              <a:srgbClr val="035F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DB31EC86-BE41-104D-8616-16084EECBB37}"/>
              </a:ext>
            </a:extLst>
          </p:cNvPr>
          <p:cNvCxnSpPr>
            <a:cxnSpLocks/>
            <a:stCxn id="35" idx="2"/>
            <a:endCxn id="65" idx="0"/>
          </p:cNvCxnSpPr>
          <p:nvPr/>
        </p:nvCxnSpPr>
        <p:spPr>
          <a:xfrm flipH="1">
            <a:off x="10272808" y="3899968"/>
            <a:ext cx="1" cy="119162"/>
          </a:xfrm>
          <a:prstGeom prst="straightConnector1">
            <a:avLst/>
          </a:prstGeom>
          <a:ln w="25400">
            <a:solidFill>
              <a:srgbClr val="035F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F7FC058A-F4D9-4E4A-A072-8946C84ADA99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>
            <a:off x="10272808" y="4408427"/>
            <a:ext cx="0" cy="119162"/>
          </a:xfrm>
          <a:prstGeom prst="straightConnector1">
            <a:avLst/>
          </a:prstGeom>
          <a:ln w="25400">
            <a:solidFill>
              <a:srgbClr val="035F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F4563F55-32D9-D54F-848B-06DE2911D008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 flipH="1">
            <a:off x="10272807" y="4916886"/>
            <a:ext cx="1" cy="118904"/>
          </a:xfrm>
          <a:prstGeom prst="straightConnector1">
            <a:avLst/>
          </a:prstGeom>
          <a:ln w="25400">
            <a:solidFill>
              <a:srgbClr val="035F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">
            <a:extLst>
              <a:ext uri="{FF2B5EF4-FFF2-40B4-BE49-F238E27FC236}">
                <a16:creationId xmlns:a16="http://schemas.microsoft.com/office/drawing/2014/main" id="{110F186D-1FC7-2443-A8F2-CDC2E1EA2D4D}"/>
              </a:ext>
            </a:extLst>
          </p:cNvPr>
          <p:cNvSpPr/>
          <p:nvPr/>
        </p:nvSpPr>
        <p:spPr>
          <a:xfrm>
            <a:off x="3110948" y="5915682"/>
            <a:ext cx="8617226" cy="755358"/>
          </a:xfrm>
          <a:prstGeom prst="roundRect">
            <a:avLst>
              <a:gd name="adj" fmla="val 2673"/>
            </a:avLst>
          </a:prstGeom>
          <a:noFill/>
          <a:ln w="19050">
            <a:solidFill>
              <a:srgbClr val="035FF1"/>
            </a:solidFill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89EEDD5-D609-234F-959A-AF93E99D8C17}"/>
              </a:ext>
            </a:extLst>
          </p:cNvPr>
          <p:cNvSpPr txBox="1"/>
          <p:nvPr/>
        </p:nvSpPr>
        <p:spPr>
          <a:xfrm>
            <a:off x="6787666" y="5904626"/>
            <a:ext cx="12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基础存储服务</a:t>
            </a:r>
          </a:p>
        </p:txBody>
      </p:sp>
      <p:pic>
        <p:nvPicPr>
          <p:cNvPr id="86" name="图形 85" descr="数据库 轮廓">
            <a:extLst>
              <a:ext uri="{FF2B5EF4-FFF2-40B4-BE49-F238E27FC236}">
                <a16:creationId xmlns:a16="http://schemas.microsoft.com/office/drawing/2014/main" id="{9521AE5C-16C6-7443-9B00-5A6C80509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1298" y="6007466"/>
            <a:ext cx="457200" cy="457200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62EC2490-FDA6-424C-9F2B-C94A70EC8ABF}"/>
              </a:ext>
            </a:extLst>
          </p:cNvPr>
          <p:cNvSpPr txBox="1"/>
          <p:nvPr/>
        </p:nvSpPr>
        <p:spPr>
          <a:xfrm>
            <a:off x="3791298" y="6429492"/>
            <a:ext cx="5103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dirty="0"/>
              <a:t>Redis</a:t>
            </a:r>
            <a:endParaRPr kumimoji="1" lang="zh-CN" altLang="en-US" sz="1050" b="1" dirty="0"/>
          </a:p>
        </p:txBody>
      </p:sp>
      <p:pic>
        <p:nvPicPr>
          <p:cNvPr id="90" name="图形 89" descr="数据库 轮廓">
            <a:extLst>
              <a:ext uri="{FF2B5EF4-FFF2-40B4-BE49-F238E27FC236}">
                <a16:creationId xmlns:a16="http://schemas.microsoft.com/office/drawing/2014/main" id="{A0642FBC-78DB-4D4A-99A4-B01969709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1031" y="6001827"/>
            <a:ext cx="457200" cy="457200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F0089A63-98AA-0841-A6AC-FC1850539DA9}"/>
              </a:ext>
            </a:extLst>
          </p:cNvPr>
          <p:cNvSpPr txBox="1"/>
          <p:nvPr/>
        </p:nvSpPr>
        <p:spPr>
          <a:xfrm>
            <a:off x="4537605" y="6426772"/>
            <a:ext cx="6640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dirty="0"/>
              <a:t>MySQL</a:t>
            </a:r>
            <a:endParaRPr kumimoji="1" lang="zh-CN" altLang="en-US" sz="1050" b="1" dirty="0"/>
          </a:p>
        </p:txBody>
      </p:sp>
      <p:pic>
        <p:nvPicPr>
          <p:cNvPr id="92" name="图形 91" descr="数据库 轮廓">
            <a:extLst>
              <a:ext uri="{FF2B5EF4-FFF2-40B4-BE49-F238E27FC236}">
                <a16:creationId xmlns:a16="http://schemas.microsoft.com/office/drawing/2014/main" id="{F898E511-6554-6B4D-A328-DEDE2DAB6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8195" y="6004617"/>
            <a:ext cx="457200" cy="457200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CCC59949-509A-9944-9190-AC824D659498}"/>
              </a:ext>
            </a:extLst>
          </p:cNvPr>
          <p:cNvSpPr txBox="1"/>
          <p:nvPr/>
        </p:nvSpPr>
        <p:spPr>
          <a:xfrm>
            <a:off x="5476739" y="6421948"/>
            <a:ext cx="10859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dirty="0"/>
              <a:t>Elastic</a:t>
            </a:r>
            <a:r>
              <a:rPr kumimoji="1" lang="zh-CN" altLang="en-US" sz="1050" b="1" dirty="0"/>
              <a:t> </a:t>
            </a:r>
            <a:r>
              <a:rPr kumimoji="1" lang="en-US" altLang="zh-CN" sz="1050" b="1" dirty="0"/>
              <a:t>Search</a:t>
            </a:r>
            <a:endParaRPr kumimoji="1" lang="zh-CN" altLang="en-US" sz="1050" b="1" dirty="0"/>
          </a:p>
        </p:txBody>
      </p:sp>
      <p:pic>
        <p:nvPicPr>
          <p:cNvPr id="94" name="图形 93" descr="数据库 轮廓">
            <a:extLst>
              <a:ext uri="{FF2B5EF4-FFF2-40B4-BE49-F238E27FC236}">
                <a16:creationId xmlns:a16="http://schemas.microsoft.com/office/drawing/2014/main" id="{769E5280-1CB9-764E-BA03-E4979E40C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913" y="6001827"/>
            <a:ext cx="457200" cy="457200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FEFF21D0-4B24-6C4E-BBEF-6A62B50DF778}"/>
              </a:ext>
            </a:extLst>
          </p:cNvPr>
          <p:cNvSpPr txBox="1"/>
          <p:nvPr/>
        </p:nvSpPr>
        <p:spPr>
          <a:xfrm>
            <a:off x="8569011" y="6418214"/>
            <a:ext cx="531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dirty="0"/>
              <a:t>HDFS</a:t>
            </a:r>
            <a:endParaRPr kumimoji="1" lang="zh-CN" altLang="en-US" sz="1050" b="1" dirty="0"/>
          </a:p>
        </p:txBody>
      </p:sp>
      <p:pic>
        <p:nvPicPr>
          <p:cNvPr id="96" name="图形 95" descr="数据库 轮廓">
            <a:extLst>
              <a:ext uri="{FF2B5EF4-FFF2-40B4-BE49-F238E27FC236}">
                <a16:creationId xmlns:a16="http://schemas.microsoft.com/office/drawing/2014/main" id="{A0BE0C06-8E65-A942-9ECB-65B5E1C53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8657" y="6004432"/>
            <a:ext cx="457200" cy="457200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3131E8E9-BCB5-6640-8BE0-D87F40B43142}"/>
              </a:ext>
            </a:extLst>
          </p:cNvPr>
          <p:cNvSpPr txBox="1"/>
          <p:nvPr/>
        </p:nvSpPr>
        <p:spPr>
          <a:xfrm>
            <a:off x="9561755" y="6420819"/>
            <a:ext cx="531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dirty="0"/>
              <a:t>TGDB</a:t>
            </a:r>
            <a:endParaRPr kumimoji="1" lang="zh-CN" altLang="en-US" sz="1050" b="1" dirty="0"/>
          </a:p>
        </p:txBody>
      </p:sp>
      <p:pic>
        <p:nvPicPr>
          <p:cNvPr id="98" name="图形 97" descr="数据库 轮廓">
            <a:extLst>
              <a:ext uri="{FF2B5EF4-FFF2-40B4-BE49-F238E27FC236}">
                <a16:creationId xmlns:a16="http://schemas.microsoft.com/office/drawing/2014/main" id="{EDF5D712-2A09-A948-B497-2C2C9B68A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401" y="6001827"/>
            <a:ext cx="457200" cy="457200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DFC2DFD3-B658-8A44-BC18-64058C922B5C}"/>
              </a:ext>
            </a:extLst>
          </p:cNvPr>
          <p:cNvSpPr txBox="1"/>
          <p:nvPr/>
        </p:nvSpPr>
        <p:spPr>
          <a:xfrm>
            <a:off x="10601423" y="6413278"/>
            <a:ext cx="5310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b="1" dirty="0"/>
              <a:t>COS</a:t>
            </a:r>
            <a:endParaRPr kumimoji="1" lang="zh-CN" altLang="en-US" sz="1050" b="1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F2D4A77-59D8-2340-A820-790E4308967F}"/>
              </a:ext>
            </a:extLst>
          </p:cNvPr>
          <p:cNvSpPr/>
          <p:nvPr/>
        </p:nvSpPr>
        <p:spPr>
          <a:xfrm>
            <a:off x="3110948" y="2322165"/>
            <a:ext cx="8617226" cy="3452470"/>
          </a:xfrm>
          <a:prstGeom prst="rect">
            <a:avLst/>
          </a:prstGeom>
          <a:noFill/>
          <a:ln w="25400">
            <a:solidFill>
              <a:srgbClr val="035FF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左右箭头 100">
            <a:extLst>
              <a:ext uri="{FF2B5EF4-FFF2-40B4-BE49-F238E27FC236}">
                <a16:creationId xmlns:a16="http://schemas.microsoft.com/office/drawing/2014/main" id="{3C19B63A-370D-CB43-B1D3-043C113388D7}"/>
              </a:ext>
            </a:extLst>
          </p:cNvPr>
          <p:cNvSpPr/>
          <p:nvPr/>
        </p:nvSpPr>
        <p:spPr>
          <a:xfrm rot="16200000">
            <a:off x="7216563" y="5619818"/>
            <a:ext cx="307776" cy="267010"/>
          </a:xfrm>
          <a:prstGeom prst="leftRightArrow">
            <a:avLst/>
          </a:prstGeom>
          <a:noFill/>
          <a:ln w="25400">
            <a:solidFill>
              <a:srgbClr val="035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">
            <a:extLst>
              <a:ext uri="{FF2B5EF4-FFF2-40B4-BE49-F238E27FC236}">
                <a16:creationId xmlns:a16="http://schemas.microsoft.com/office/drawing/2014/main" id="{F0208A5E-47B8-D046-9405-DD739F2C1562}"/>
              </a:ext>
            </a:extLst>
          </p:cNvPr>
          <p:cNvSpPr/>
          <p:nvPr/>
        </p:nvSpPr>
        <p:spPr>
          <a:xfrm>
            <a:off x="4340191" y="1126807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场景管理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104" name="矩形">
            <a:extLst>
              <a:ext uri="{FF2B5EF4-FFF2-40B4-BE49-F238E27FC236}">
                <a16:creationId xmlns:a16="http://schemas.microsoft.com/office/drawing/2014/main" id="{46E52738-89CD-AE4D-9F4A-D44D24723753}"/>
              </a:ext>
            </a:extLst>
          </p:cNvPr>
          <p:cNvSpPr/>
          <p:nvPr/>
        </p:nvSpPr>
        <p:spPr>
          <a:xfrm>
            <a:off x="4340192" y="1639589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物料集管理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106" name="矩形">
            <a:extLst>
              <a:ext uri="{FF2B5EF4-FFF2-40B4-BE49-F238E27FC236}">
                <a16:creationId xmlns:a16="http://schemas.microsoft.com/office/drawing/2014/main" id="{B81A67E2-8D90-8F4E-88FE-C845690D1604}"/>
              </a:ext>
            </a:extLst>
          </p:cNvPr>
          <p:cNvSpPr/>
          <p:nvPr/>
        </p:nvSpPr>
        <p:spPr>
          <a:xfrm>
            <a:off x="3113072" y="752419"/>
            <a:ext cx="2355503" cy="1378751"/>
          </a:xfrm>
          <a:prstGeom prst="roundRect">
            <a:avLst>
              <a:gd name="adj" fmla="val 6440"/>
            </a:avLst>
          </a:prstGeom>
          <a:noFill/>
          <a:ln w="19050">
            <a:solidFill>
              <a:srgbClr val="035FF1"/>
            </a:solidFill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E7417E7-3418-7B42-A0B1-E281F55EF805}"/>
              </a:ext>
            </a:extLst>
          </p:cNvPr>
          <p:cNvSpPr txBox="1"/>
          <p:nvPr/>
        </p:nvSpPr>
        <p:spPr>
          <a:xfrm>
            <a:off x="3630016" y="75202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搜索场景管理</a:t>
            </a:r>
          </a:p>
        </p:txBody>
      </p:sp>
      <p:sp>
        <p:nvSpPr>
          <p:cNvPr id="67" name="矩形">
            <a:extLst>
              <a:ext uri="{FF2B5EF4-FFF2-40B4-BE49-F238E27FC236}">
                <a16:creationId xmlns:a16="http://schemas.microsoft.com/office/drawing/2014/main" id="{7A5E59DB-D43C-E344-B5E5-25A06D14A95F}"/>
              </a:ext>
            </a:extLst>
          </p:cNvPr>
          <p:cNvSpPr/>
          <p:nvPr/>
        </p:nvSpPr>
        <p:spPr>
          <a:xfrm>
            <a:off x="7408281" y="1079282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A/B</a:t>
            </a: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 </a:t>
            </a:r>
            <a:r>
              <a:rPr lang="en-US" altLang="zh-CN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Test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69" name="矩形">
            <a:extLst>
              <a:ext uri="{FF2B5EF4-FFF2-40B4-BE49-F238E27FC236}">
                <a16:creationId xmlns:a16="http://schemas.microsoft.com/office/drawing/2014/main" id="{29F89517-26C5-C749-BCB4-84CB63B016A5}"/>
              </a:ext>
            </a:extLst>
          </p:cNvPr>
          <p:cNvSpPr/>
          <p:nvPr/>
        </p:nvSpPr>
        <p:spPr>
          <a:xfrm>
            <a:off x="7408282" y="1592064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策略管理</a:t>
            </a:r>
            <a:r>
              <a:rPr lang="en-US" altLang="zh-CN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/</a:t>
            </a:r>
          </a:p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模型管理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">
            <a:extLst>
              <a:ext uri="{FF2B5EF4-FFF2-40B4-BE49-F238E27FC236}">
                <a16:creationId xmlns:a16="http://schemas.microsoft.com/office/drawing/2014/main" id="{D7D4B3F5-C3EE-5541-9801-5E577B56EDC8}"/>
              </a:ext>
            </a:extLst>
          </p:cNvPr>
          <p:cNvSpPr/>
          <p:nvPr/>
        </p:nvSpPr>
        <p:spPr>
          <a:xfrm>
            <a:off x="6181162" y="704894"/>
            <a:ext cx="2355503" cy="1378751"/>
          </a:xfrm>
          <a:prstGeom prst="roundRect">
            <a:avLst>
              <a:gd name="adj" fmla="val 6440"/>
            </a:avLst>
          </a:prstGeom>
          <a:noFill/>
          <a:ln w="19050">
            <a:solidFill>
              <a:srgbClr val="035FF1"/>
            </a:solidFill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A461DB1-2780-C440-89EE-FB4CE2710757}"/>
              </a:ext>
            </a:extLst>
          </p:cNvPr>
          <p:cNvSpPr txBox="1"/>
          <p:nvPr/>
        </p:nvSpPr>
        <p:spPr>
          <a:xfrm>
            <a:off x="6698106" y="70449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算法策略实验</a:t>
            </a:r>
          </a:p>
        </p:txBody>
      </p:sp>
      <p:sp>
        <p:nvSpPr>
          <p:cNvPr id="75" name="下箭头 74">
            <a:extLst>
              <a:ext uri="{FF2B5EF4-FFF2-40B4-BE49-F238E27FC236}">
                <a16:creationId xmlns:a16="http://schemas.microsoft.com/office/drawing/2014/main" id="{7845E692-7A99-0A49-AE71-7BD59FC2DE9A}"/>
              </a:ext>
            </a:extLst>
          </p:cNvPr>
          <p:cNvSpPr/>
          <p:nvPr/>
        </p:nvSpPr>
        <p:spPr>
          <a:xfrm>
            <a:off x="4143976" y="2125531"/>
            <a:ext cx="247057" cy="207124"/>
          </a:xfrm>
          <a:prstGeom prst="downArrow">
            <a:avLst/>
          </a:prstGeom>
          <a:noFill/>
          <a:ln w="25400">
            <a:solidFill>
              <a:srgbClr val="035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下箭头 75">
            <a:extLst>
              <a:ext uri="{FF2B5EF4-FFF2-40B4-BE49-F238E27FC236}">
                <a16:creationId xmlns:a16="http://schemas.microsoft.com/office/drawing/2014/main" id="{9E51EE0C-95D1-BB4B-A2C7-D0321376F8B9}"/>
              </a:ext>
            </a:extLst>
          </p:cNvPr>
          <p:cNvSpPr/>
          <p:nvPr/>
        </p:nvSpPr>
        <p:spPr>
          <a:xfrm>
            <a:off x="7205519" y="2088612"/>
            <a:ext cx="247057" cy="207124"/>
          </a:xfrm>
          <a:prstGeom prst="downArrow">
            <a:avLst/>
          </a:prstGeom>
          <a:noFill/>
          <a:ln w="25400">
            <a:solidFill>
              <a:srgbClr val="035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下箭头 77">
            <a:extLst>
              <a:ext uri="{FF2B5EF4-FFF2-40B4-BE49-F238E27FC236}">
                <a16:creationId xmlns:a16="http://schemas.microsoft.com/office/drawing/2014/main" id="{28EA69DF-4CBD-3E41-BEF9-A4AF65BF5479}"/>
              </a:ext>
            </a:extLst>
          </p:cNvPr>
          <p:cNvSpPr/>
          <p:nvPr/>
        </p:nvSpPr>
        <p:spPr>
          <a:xfrm>
            <a:off x="10397283" y="2083645"/>
            <a:ext cx="247057" cy="207124"/>
          </a:xfrm>
          <a:prstGeom prst="downArrow">
            <a:avLst/>
          </a:prstGeom>
          <a:noFill/>
          <a:ln w="25400">
            <a:solidFill>
              <a:srgbClr val="035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">
            <a:extLst>
              <a:ext uri="{FF2B5EF4-FFF2-40B4-BE49-F238E27FC236}">
                <a16:creationId xmlns:a16="http://schemas.microsoft.com/office/drawing/2014/main" id="{3794D257-63B4-754A-8D07-033E31FD240E}"/>
              </a:ext>
            </a:extLst>
          </p:cNvPr>
          <p:cNvSpPr/>
          <p:nvPr/>
        </p:nvSpPr>
        <p:spPr>
          <a:xfrm>
            <a:off x="10599790" y="1083074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过滤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82" name="矩形">
            <a:extLst>
              <a:ext uri="{FF2B5EF4-FFF2-40B4-BE49-F238E27FC236}">
                <a16:creationId xmlns:a16="http://schemas.microsoft.com/office/drawing/2014/main" id="{36B4EB70-9E77-244A-B11B-69BF22EED3DE}"/>
              </a:ext>
            </a:extLst>
          </p:cNvPr>
          <p:cNvSpPr/>
          <p:nvPr/>
        </p:nvSpPr>
        <p:spPr>
          <a:xfrm>
            <a:off x="10599791" y="1595856"/>
            <a:ext cx="831263" cy="389297"/>
          </a:xfrm>
          <a:prstGeom prst="roundRect">
            <a:avLst>
              <a:gd name="adj" fmla="val 13199"/>
            </a:avLst>
          </a:prstGeom>
          <a:solidFill>
            <a:srgbClr val="035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50" dirty="0">
                <a:latin typeface="FZLanTingHei-R-GBK" panose="02000000000000000000" pitchFamily="2" charset="-122"/>
                <a:ea typeface="Microsoft YaHei" panose="020B0503020204020204" pitchFamily="34" charset="-122"/>
              </a:rPr>
              <a:t>分流</a:t>
            </a: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88" name="矩形">
            <a:extLst>
              <a:ext uri="{FF2B5EF4-FFF2-40B4-BE49-F238E27FC236}">
                <a16:creationId xmlns:a16="http://schemas.microsoft.com/office/drawing/2014/main" id="{C3D24115-A417-B346-8691-07BC04167F8E}"/>
              </a:ext>
            </a:extLst>
          </p:cNvPr>
          <p:cNvSpPr/>
          <p:nvPr/>
        </p:nvSpPr>
        <p:spPr>
          <a:xfrm>
            <a:off x="9372671" y="708686"/>
            <a:ext cx="2355503" cy="1378751"/>
          </a:xfrm>
          <a:prstGeom prst="roundRect">
            <a:avLst>
              <a:gd name="adj" fmla="val 6440"/>
            </a:avLst>
          </a:prstGeom>
          <a:noFill/>
          <a:ln w="19050">
            <a:solidFill>
              <a:srgbClr val="035FF1"/>
            </a:solidFill>
            <a:miter lim="400000"/>
          </a:ln>
        </p:spPr>
        <p:txBody>
          <a:bodyPr lIns="0" tIns="0" rIns="0" bIns="0" anchor="ctr"/>
          <a:lstStyle/>
          <a:p>
            <a:pPr algn="ctr" defTabSz="914376">
              <a:spcBef>
                <a:spcPts val="200"/>
              </a:spcBef>
              <a:defRPr sz="2000"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1050" dirty="0">
              <a:latin typeface="FZLanTingHei-R-GBK" panose="02000000000000000000" pitchFamily="2" charset="-122"/>
              <a:ea typeface="Microsoft YaHei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C3191AA-35F3-EF49-87C3-EAF6FB4BB9F5}"/>
              </a:ext>
            </a:extLst>
          </p:cNvPr>
          <p:cNvSpPr txBox="1"/>
          <p:nvPr/>
        </p:nvSpPr>
        <p:spPr>
          <a:xfrm>
            <a:off x="9889615" y="70828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搜索引擎</a:t>
            </a:r>
          </a:p>
        </p:txBody>
      </p:sp>
      <p:pic>
        <p:nvPicPr>
          <p:cNvPr id="14" name="图形 13" descr="用户 轮廓">
            <a:extLst>
              <a:ext uri="{FF2B5EF4-FFF2-40B4-BE49-F238E27FC236}">
                <a16:creationId xmlns:a16="http://schemas.microsoft.com/office/drawing/2014/main" id="{20FF319A-63F8-904B-806B-52150E369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0587" y="1185451"/>
            <a:ext cx="646054" cy="646054"/>
          </a:xfrm>
          <a:prstGeom prst="rect">
            <a:avLst/>
          </a:prstGeom>
        </p:spPr>
      </p:pic>
      <p:pic>
        <p:nvPicPr>
          <p:cNvPr id="108" name="图形 107" descr="用户 纯色填充">
            <a:extLst>
              <a:ext uri="{FF2B5EF4-FFF2-40B4-BE49-F238E27FC236}">
                <a16:creationId xmlns:a16="http://schemas.microsoft.com/office/drawing/2014/main" id="{1C9C5A45-EA10-C042-AC20-DEBA60D11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8965" y="1196949"/>
            <a:ext cx="634555" cy="634555"/>
          </a:xfrm>
          <a:prstGeom prst="rect">
            <a:avLst/>
          </a:prstGeom>
        </p:spPr>
      </p:pic>
      <p:pic>
        <p:nvPicPr>
          <p:cNvPr id="109" name="图形 108" descr="用户 纯色填充">
            <a:extLst>
              <a:ext uri="{FF2B5EF4-FFF2-40B4-BE49-F238E27FC236}">
                <a16:creationId xmlns:a16="http://schemas.microsoft.com/office/drawing/2014/main" id="{E8EDC586-1CCF-DF4D-99FA-26D5BB647D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5410" y="1191200"/>
            <a:ext cx="634555" cy="634555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A39A9B3C-D167-6C40-865A-C50AB08B11C2}"/>
              </a:ext>
            </a:extLst>
          </p:cNvPr>
          <p:cNvSpPr txBox="1"/>
          <p:nvPr/>
        </p:nvSpPr>
        <p:spPr>
          <a:xfrm>
            <a:off x="3110948" y="176727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运营人员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25BB4B3F-56A3-454A-8FDF-C138222E8223}"/>
              </a:ext>
            </a:extLst>
          </p:cNvPr>
          <p:cNvSpPr txBox="1"/>
          <p:nvPr/>
        </p:nvSpPr>
        <p:spPr>
          <a:xfrm>
            <a:off x="6165395" y="173178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算法人员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5A321EA7-5BBC-DF4F-A033-CA6E04EEAED7}"/>
              </a:ext>
            </a:extLst>
          </p:cNvPr>
          <p:cNvSpPr txBox="1"/>
          <p:nvPr/>
        </p:nvSpPr>
        <p:spPr>
          <a:xfrm>
            <a:off x="9369152" y="169527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终端用户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48FC5CE-4678-4F15-A498-7FBC54646AF8}"/>
              </a:ext>
            </a:extLst>
          </p:cNvPr>
          <p:cNvSpPr/>
          <p:nvPr/>
        </p:nvSpPr>
        <p:spPr>
          <a:xfrm>
            <a:off x="772961" y="1639589"/>
            <a:ext cx="2114878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5B5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聚焦基于腾讯数据商品搜索及问答系统效果优化</a:t>
            </a:r>
            <a:endParaRPr lang="en-US" altLang="zh-CN" dirty="0">
              <a:solidFill>
                <a:srgbClr val="5B5B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5B5B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支持智能导购对话入口、商家小程序商城等场景的指标提升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0022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EB1D2-375A-E948-BD22-14824400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194" y="762421"/>
            <a:ext cx="10515600" cy="59012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电商搜索需求分析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64E2845-1F9C-F348-A8A1-E643A36C481E}"/>
              </a:ext>
            </a:extLst>
          </p:cNvPr>
          <p:cNvSpPr txBox="1">
            <a:spLocks/>
          </p:cNvSpPr>
          <p:nvPr/>
        </p:nvSpPr>
        <p:spPr>
          <a:xfrm>
            <a:off x="953194" y="1657771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电商搜索产品和技术调研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31EE818-1BBF-CE43-A582-CC1D3961BF51}"/>
              </a:ext>
            </a:extLst>
          </p:cNvPr>
          <p:cNvSpPr txBox="1">
            <a:spLocks/>
          </p:cNvSpPr>
          <p:nvPr/>
        </p:nvSpPr>
        <p:spPr>
          <a:xfrm>
            <a:off x="953194" y="2588735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1AE08FB-EA72-2F48-A03B-9F7B3EB98D65}"/>
              </a:ext>
            </a:extLst>
          </p:cNvPr>
          <p:cNvSpPr txBox="1">
            <a:spLocks/>
          </p:cNvSpPr>
          <p:nvPr/>
        </p:nvSpPr>
        <p:spPr>
          <a:xfrm>
            <a:off x="953194" y="3450537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ECBCD0E-F460-9A43-B20A-94A8307673F6}"/>
              </a:ext>
            </a:extLst>
          </p:cNvPr>
          <p:cNvSpPr txBox="1">
            <a:spLocks/>
          </p:cNvSpPr>
          <p:nvPr/>
        </p:nvSpPr>
        <p:spPr>
          <a:xfrm>
            <a:off x="953194" y="2553121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腾讯电商搜索架构设计</a:t>
            </a:r>
            <a:endParaRPr kumimoji="1" lang="en-US" altLang="zh-CN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E196DCC-3CF1-204C-9FC0-DFE7A8C0B650}"/>
              </a:ext>
            </a:extLst>
          </p:cNvPr>
          <p:cNvSpPr txBox="1">
            <a:spLocks/>
          </p:cNvSpPr>
          <p:nvPr/>
        </p:nvSpPr>
        <p:spPr>
          <a:xfrm>
            <a:off x="953194" y="3450537"/>
            <a:ext cx="10515600" cy="590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电商搜索变现模式探讨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486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53BF74-C243-064C-8BC8-AEA6AF4C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66" y="3191767"/>
            <a:ext cx="6271373" cy="30260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E0336F-7313-DF49-8333-5B803DAE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电商搜索需求分析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电商平台类型的演进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CBA90E-EE94-E84C-A08A-0AB74906318B}"/>
              </a:ext>
            </a:extLst>
          </p:cNvPr>
          <p:cNvSpPr txBox="1"/>
          <p:nvPr/>
        </p:nvSpPr>
        <p:spPr>
          <a:xfrm>
            <a:off x="192460" y="1506899"/>
            <a:ext cx="5344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综合型电商平台：</a:t>
            </a:r>
            <a:endParaRPr kumimoji="1" lang="en-US" altLang="zh-CN" dirty="0"/>
          </a:p>
          <a:p>
            <a:r>
              <a:rPr kumimoji="1" lang="zh-CN" altLang="en-US" dirty="0"/>
              <a:t>     主导市场，产供销服体系成熟，自研技术较强。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84CA4D-13FB-6348-BF17-32C2B7C7EC4C}"/>
              </a:ext>
            </a:extLst>
          </p:cNvPr>
          <p:cNvSpPr txBox="1"/>
          <p:nvPr/>
        </p:nvSpPr>
        <p:spPr>
          <a:xfrm>
            <a:off x="192460" y="2678231"/>
            <a:ext cx="3728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垂类私域型中小型电商平台：</a:t>
            </a:r>
            <a:endParaRPr kumimoji="1" lang="en-US" altLang="zh-CN" dirty="0"/>
          </a:p>
          <a:p>
            <a:r>
              <a:rPr kumimoji="1" lang="zh-CN" altLang="en-US" dirty="0"/>
              <a:t>     数量</a:t>
            </a:r>
            <a:r>
              <a:rPr kumimoji="1" lang="zh-CN" altLang="en-US" b="1" dirty="0"/>
              <a:t>逐年增多</a:t>
            </a:r>
            <a:r>
              <a:rPr kumimoji="1" lang="zh-CN" altLang="en-US" dirty="0"/>
              <a:t>，营销</a:t>
            </a:r>
            <a:r>
              <a:rPr kumimoji="1" lang="zh-CN" altLang="en-US" b="1" dirty="0"/>
              <a:t>模式多元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zh-CN" altLang="en-US" dirty="0"/>
              <a:t>     主要通过服务商提供技术支持。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0A79369-A829-1841-B99F-33488D7612F3}"/>
              </a:ext>
            </a:extLst>
          </p:cNvPr>
          <p:cNvGrpSpPr/>
          <p:nvPr/>
        </p:nvGrpSpPr>
        <p:grpSpPr>
          <a:xfrm>
            <a:off x="8395304" y="491719"/>
            <a:ext cx="3387397" cy="2648177"/>
            <a:chOff x="7808971" y="644083"/>
            <a:chExt cx="3387397" cy="264817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71B2880-B433-014A-AABC-9BA18F92C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8971" y="921082"/>
              <a:ext cx="3387397" cy="2371178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17D43BB-5F3A-F140-BB46-802D862D96AA}"/>
                </a:ext>
              </a:extLst>
            </p:cNvPr>
            <p:cNvSpPr txBox="1"/>
            <p:nvPr/>
          </p:nvSpPr>
          <p:spPr>
            <a:xfrm>
              <a:off x="8220799" y="644083"/>
              <a:ext cx="27238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b="1" dirty="0">
                  <a:latin typeface="FangSong" panose="02010609060101010101" pitchFamily="49" charset="-122"/>
                  <a:ea typeface="FangSong" panose="02010609060101010101" pitchFamily="49" charset="-122"/>
                </a:rPr>
                <a:t>2010-2019</a:t>
              </a:r>
              <a:r>
                <a:rPr kumimoji="1" lang="zh-CN" altLang="en-US" sz="1200" b="1" dirty="0">
                  <a:latin typeface="FangSong" panose="02010609060101010101" pitchFamily="49" charset="-122"/>
                  <a:ea typeface="FangSong" panose="02010609060101010101" pitchFamily="49" charset="-122"/>
                </a:rPr>
                <a:t>年中国各电商类型数量占比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333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C0185-5A29-E34A-B071-9ADAB1A8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电商搜索需求分析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电商营销的市场规模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61F3EB-1D8F-FA41-A890-0B2E7711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86" y="1297455"/>
            <a:ext cx="4702565" cy="28169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398CCC-A06A-AB4C-8D2A-A48D4ADF7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886478"/>
            <a:ext cx="6072420" cy="37399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6FDE07-6A57-A942-960B-A7B1F4B8B262}"/>
              </a:ext>
            </a:extLst>
          </p:cNvPr>
          <p:cNvSpPr txBox="1"/>
          <p:nvPr/>
        </p:nvSpPr>
        <p:spPr>
          <a:xfrm>
            <a:off x="453710" y="4914028"/>
            <a:ext cx="9825126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电商搜索在营销市场规模中的重要性：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垂直类电商的搜索转化占所有交易结果的</a:t>
            </a:r>
            <a:r>
              <a:rPr kumimoji="1" lang="en-US" altLang="zh-CN" dirty="0">
                <a:solidFill>
                  <a:srgbClr val="FF0000"/>
                </a:solidFill>
              </a:rPr>
              <a:t>60%</a:t>
            </a:r>
            <a:r>
              <a:rPr kumimoji="1" lang="zh-CN" altLang="en-US" dirty="0"/>
              <a:t>以上。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电商营销的搜索收入市场规模在</a:t>
            </a:r>
            <a:r>
              <a:rPr kumimoji="1" lang="en-US" altLang="zh-CN" dirty="0"/>
              <a:t>2020</a:t>
            </a:r>
            <a:r>
              <a:rPr kumimoji="1" lang="zh-CN" altLang="en-US" dirty="0"/>
              <a:t>年将达</a:t>
            </a:r>
            <a:r>
              <a:rPr kumimoji="1" lang="en-US" altLang="zh-CN" dirty="0">
                <a:solidFill>
                  <a:srgbClr val="FF0000"/>
                </a:solidFill>
              </a:rPr>
              <a:t>1700</a:t>
            </a:r>
            <a:r>
              <a:rPr kumimoji="1" lang="zh-CN" altLang="en-US" dirty="0">
                <a:solidFill>
                  <a:srgbClr val="FF0000"/>
                </a:solidFill>
              </a:rPr>
              <a:t>亿</a:t>
            </a:r>
            <a:r>
              <a:rPr kumimoji="1" lang="zh-CN" altLang="en-US" dirty="0"/>
              <a:t>元，预计至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年仍会上涨到</a:t>
            </a:r>
            <a:r>
              <a:rPr kumimoji="1" lang="en-US" altLang="zh-CN" dirty="0">
                <a:solidFill>
                  <a:srgbClr val="FF0000"/>
                </a:solidFill>
              </a:rPr>
              <a:t>2400</a:t>
            </a:r>
            <a:r>
              <a:rPr kumimoji="1" lang="zh-CN" altLang="en-US" dirty="0">
                <a:solidFill>
                  <a:srgbClr val="FF0000"/>
                </a:solidFill>
              </a:rPr>
              <a:t>亿</a:t>
            </a:r>
            <a:r>
              <a:rPr kumimoji="1" lang="zh-CN" altLang="en-US" dirty="0"/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2109069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BC4C5-4945-934A-A632-D970142E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电商搜索需求分析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从电商平台的视角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1150BFF-50A9-B44C-847A-679D55315DCA}"/>
              </a:ext>
            </a:extLst>
          </p:cNvPr>
          <p:cNvGrpSpPr/>
          <p:nvPr/>
        </p:nvGrpSpPr>
        <p:grpSpPr>
          <a:xfrm>
            <a:off x="591064" y="4256383"/>
            <a:ext cx="7964040" cy="1393284"/>
            <a:chOff x="211535" y="993316"/>
            <a:chExt cx="4402301" cy="139328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48CA67C-FE60-1A4D-B50F-37C698A06222}"/>
                </a:ext>
              </a:extLst>
            </p:cNvPr>
            <p:cNvSpPr txBox="1"/>
            <p:nvPr/>
          </p:nvSpPr>
          <p:spPr>
            <a:xfrm>
              <a:off x="211535" y="993316"/>
              <a:ext cx="33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垂直型和品牌直营型</a:t>
              </a:r>
              <a:r>
                <a:rPr kumimoji="1" lang="en-US" altLang="zh-CN" dirty="0"/>
                <a:t>(</a:t>
              </a:r>
              <a:r>
                <a:rPr kumimoji="1" lang="zh-CN" altLang="en-US" dirty="0"/>
                <a:t>私域</a:t>
              </a:r>
              <a:r>
                <a:rPr kumimoji="1" lang="en-US" altLang="zh-CN" dirty="0"/>
                <a:t>)</a:t>
              </a:r>
              <a:r>
                <a:rPr kumimoji="1" lang="zh-CN" altLang="en-US" dirty="0"/>
                <a:t>电商平台更需要</a:t>
              </a:r>
              <a:r>
                <a:rPr kumimoji="1" lang="zh-CN" altLang="en-US" b="1" dirty="0"/>
                <a:t>搜索服务</a:t>
              </a:r>
              <a:r>
                <a:rPr kumimoji="1" lang="zh-CN" altLang="en-US" dirty="0"/>
                <a:t>支持 </a:t>
              </a:r>
              <a:r>
                <a:rPr kumimoji="1" lang="en-US" altLang="zh-CN" dirty="0"/>
                <a:t>:</a:t>
              </a:r>
              <a:endParaRPr kumimoji="1" lang="zh-CN" altLang="en-US" dirty="0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49E9F0B-198D-3B49-BF1C-6644E7B9A61D}"/>
                </a:ext>
              </a:extLst>
            </p:cNvPr>
            <p:cNvGrpSpPr/>
            <p:nvPr/>
          </p:nvGrpSpPr>
          <p:grpSpPr>
            <a:xfrm>
              <a:off x="211535" y="1367387"/>
              <a:ext cx="4402301" cy="1019213"/>
              <a:chOff x="211535" y="1806495"/>
              <a:chExt cx="4402301" cy="10192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F875224-291F-0341-AFD1-D969FF8E53AD}"/>
                  </a:ext>
                </a:extLst>
              </p:cNvPr>
              <p:cNvSpPr txBox="1"/>
              <p:nvPr/>
            </p:nvSpPr>
            <p:spPr>
              <a:xfrm>
                <a:off x="211535" y="2145049"/>
                <a:ext cx="33699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1600" dirty="0"/>
                  <a:t>商品类目清晰，内容质量更高，需要更深度的</a:t>
                </a:r>
                <a:r>
                  <a:rPr kumimoji="1" lang="zh-CN" altLang="en-US" sz="1600" b="1" dirty="0"/>
                  <a:t>知识关联</a:t>
                </a:r>
                <a:r>
                  <a:rPr kumimoji="1" lang="zh-CN" altLang="en-US" sz="1600" dirty="0"/>
                  <a:t>搜索；</a:t>
                </a: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0EC5F54-203F-8349-BF52-39444E27C1D0}"/>
                  </a:ext>
                </a:extLst>
              </p:cNvPr>
              <p:cNvSpPr txBox="1"/>
              <p:nvPr/>
            </p:nvSpPr>
            <p:spPr>
              <a:xfrm>
                <a:off x="211535" y="1806495"/>
                <a:ext cx="4149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1600" dirty="0"/>
                  <a:t>平台本身只需关注内容运营和品牌营销，而搜索技术依赖外部技术服务商；</a:t>
                </a: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D7B3891-9709-2A49-8E7A-DCCAFF90C79C}"/>
                  </a:ext>
                </a:extLst>
              </p:cNvPr>
              <p:cNvSpPr txBox="1"/>
              <p:nvPr/>
            </p:nvSpPr>
            <p:spPr>
              <a:xfrm>
                <a:off x="211535" y="2487154"/>
                <a:ext cx="44023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sz="1600" dirty="0"/>
                  <a:t>用户存量较少，难以做到</a:t>
                </a:r>
                <a:r>
                  <a:rPr kumimoji="1" lang="zh-CN" altLang="en-US" sz="1600" b="1" dirty="0"/>
                  <a:t>个性化、场景化</a:t>
                </a:r>
                <a:r>
                  <a:rPr kumimoji="1" lang="zh-CN" altLang="en-US" sz="1600" dirty="0"/>
                  <a:t>的精细搜索，需要</a:t>
                </a:r>
                <a:r>
                  <a:rPr kumimoji="1" lang="zh-CN" altLang="en-US" sz="1600" b="1" dirty="0"/>
                  <a:t>第三方用户数据</a:t>
                </a:r>
                <a:r>
                  <a:rPr kumimoji="1" lang="zh-CN" altLang="en-US" sz="1600" dirty="0"/>
                  <a:t>支持。</a:t>
                </a:r>
              </a:p>
            </p:txBody>
          </p:sp>
        </p:grpSp>
      </p:grp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97377F87-296A-9745-A77D-5AAA3C391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52300"/>
              </p:ext>
            </p:extLst>
          </p:nvPr>
        </p:nvGraphicFramePr>
        <p:xfrm>
          <a:off x="535459" y="1131711"/>
          <a:ext cx="11121081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735">
                  <a:extLst>
                    <a:ext uri="{9D8B030D-6E8A-4147-A177-3AD203B41FA5}">
                      <a16:colId xmlns:a16="http://schemas.microsoft.com/office/drawing/2014/main" val="3003823798"/>
                    </a:ext>
                  </a:extLst>
                </a:gridCol>
                <a:gridCol w="1124465">
                  <a:extLst>
                    <a:ext uri="{9D8B030D-6E8A-4147-A177-3AD203B41FA5}">
                      <a16:colId xmlns:a16="http://schemas.microsoft.com/office/drawing/2014/main" val="115853255"/>
                    </a:ext>
                  </a:extLst>
                </a:gridCol>
                <a:gridCol w="1309816">
                  <a:extLst>
                    <a:ext uri="{9D8B030D-6E8A-4147-A177-3AD203B41FA5}">
                      <a16:colId xmlns:a16="http://schemas.microsoft.com/office/drawing/2014/main" val="2068884305"/>
                    </a:ext>
                  </a:extLst>
                </a:gridCol>
                <a:gridCol w="1346886">
                  <a:extLst>
                    <a:ext uri="{9D8B030D-6E8A-4147-A177-3AD203B41FA5}">
                      <a16:colId xmlns:a16="http://schemas.microsoft.com/office/drawing/2014/main" val="890154655"/>
                    </a:ext>
                  </a:extLst>
                </a:gridCol>
                <a:gridCol w="1278925">
                  <a:extLst>
                    <a:ext uri="{9D8B030D-6E8A-4147-A177-3AD203B41FA5}">
                      <a16:colId xmlns:a16="http://schemas.microsoft.com/office/drawing/2014/main" val="3516144283"/>
                    </a:ext>
                  </a:extLst>
                </a:gridCol>
                <a:gridCol w="1346886">
                  <a:extLst>
                    <a:ext uri="{9D8B030D-6E8A-4147-A177-3AD203B41FA5}">
                      <a16:colId xmlns:a16="http://schemas.microsoft.com/office/drawing/2014/main" val="2351146926"/>
                    </a:ext>
                  </a:extLst>
                </a:gridCol>
                <a:gridCol w="3095368">
                  <a:extLst>
                    <a:ext uri="{9D8B030D-6E8A-4147-A177-3AD203B41FA5}">
                      <a16:colId xmlns:a16="http://schemas.microsoft.com/office/drawing/2014/main" val="512521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领域性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商户情况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商品情况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用户情况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内容情况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举例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391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综合型电商平台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多领域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品牌丰富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商户类型多元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数量庞大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商品类目丰富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重复度高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数量庞大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存量用户多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信息较完整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内容更新频繁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质量参差不齐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淘宝天猫、京东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苏宁易购、拼多多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33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垂直型电商平台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领域集中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品牌多样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平台直销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品牌直营入驻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商品类目较少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重复度低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数量较多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存量用户较多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信息缺少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内容更新较多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质量一般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每日优鲜、贝贝、工品汇 </a:t>
                      </a:r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1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直营品牌电商平台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领域单一</a:t>
                      </a:r>
                      <a:endParaRPr lang="en-US" altLang="zh-CN" sz="1400" b="1" dirty="0"/>
                    </a:p>
                    <a:p>
                      <a:pPr algn="ctr"/>
                      <a:r>
                        <a:rPr lang="zh-CN" altLang="en-US" sz="1400" b="1" dirty="0"/>
                        <a:t>品牌较少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平台直销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商品类目较少</a:t>
                      </a:r>
                      <a:endParaRPr lang="en-US" altLang="zh-CN" sz="1400" b="1" dirty="0"/>
                    </a:p>
                    <a:p>
                      <a:pPr algn="ctr"/>
                      <a:r>
                        <a:rPr lang="zh-CN" altLang="en-US" sz="1400" b="1" dirty="0"/>
                        <a:t>基本无重复</a:t>
                      </a:r>
                      <a:endParaRPr lang="en-US" altLang="zh-CN" sz="1400" b="1" dirty="0"/>
                    </a:p>
                    <a:p>
                      <a:pPr algn="ctr"/>
                      <a:r>
                        <a:rPr lang="zh-CN" altLang="en-US" sz="1400" b="1" dirty="0"/>
                        <a:t>数量较少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存量用户较少</a:t>
                      </a:r>
                      <a:endParaRPr lang="en-US" altLang="zh-CN" sz="1400" b="1" dirty="0"/>
                    </a:p>
                    <a:p>
                      <a:pPr algn="ctr"/>
                      <a:r>
                        <a:rPr lang="zh-CN" altLang="en-US" sz="1400" b="1" dirty="0"/>
                        <a:t>信息缺乏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内容更新较少</a:t>
                      </a:r>
                      <a:endParaRPr lang="en-US" altLang="zh-CN" sz="1400" b="1" dirty="0"/>
                    </a:p>
                    <a:p>
                      <a:pPr algn="ctr"/>
                      <a:r>
                        <a:rPr lang="zh-CN" altLang="en-US" sz="1400" b="1" dirty="0"/>
                        <a:t>质量较高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格力、海尔、美的、好孩子 </a:t>
                      </a:r>
                      <a:r>
                        <a:rPr lang="en-US" altLang="zh-CN" sz="1400" b="1" dirty="0"/>
                        <a:t>…</a:t>
                      </a:r>
                      <a:endParaRPr lang="zh-CN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149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62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961CC-B94A-2644-9735-047FD71F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电商搜索需求分析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从搜索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的视角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3C2CF0-96FB-0D41-968E-23A536879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85" y="719513"/>
            <a:ext cx="6724755" cy="419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5E8ACD-9A0B-5945-9D0B-7691A3392FD1}"/>
              </a:ext>
            </a:extLst>
          </p:cNvPr>
          <p:cNvSpPr txBox="1"/>
          <p:nvPr/>
        </p:nvSpPr>
        <p:spPr>
          <a:xfrm>
            <a:off x="7118572" y="4909654"/>
            <a:ext cx="386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电商搜索网站对不同类型的搜索</a:t>
            </a:r>
            <a:r>
              <a:rPr kumimoji="1" lang="en-US" altLang="zh-CN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Query</a:t>
            </a:r>
            <a:r>
              <a:rPr kumimoji="1" lang="zh-CN" altLang="en-US" sz="1400" b="1" dirty="0">
                <a:latin typeface="FangSong" panose="02010609060101010101" pitchFamily="49" charset="-122"/>
                <a:ea typeface="FangSong" panose="02010609060101010101" pitchFamily="49" charset="-122"/>
              </a:rPr>
              <a:t>的支持度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4CBBF7-EDDA-DC43-BE53-7AB008ED3580}"/>
              </a:ext>
            </a:extLst>
          </p:cNvPr>
          <p:cNvSpPr txBox="1"/>
          <p:nvPr/>
        </p:nvSpPr>
        <p:spPr>
          <a:xfrm>
            <a:off x="421875" y="1531435"/>
            <a:ext cx="448392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61%</a:t>
            </a:r>
            <a:r>
              <a:rPr kumimoji="1" lang="zh-CN" altLang="en-US" sz="1600" dirty="0"/>
              <a:t>的搜索未能通过</a:t>
            </a:r>
            <a:r>
              <a:rPr kumimoji="1" lang="zh-CN" altLang="en-US" sz="1600" b="1" dirty="0"/>
              <a:t>产品类型</a:t>
            </a:r>
            <a:r>
              <a:rPr kumimoji="1" lang="zh-CN" altLang="en-US" sz="1600" dirty="0"/>
              <a:t>定位到相关商品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46%</a:t>
            </a:r>
            <a:r>
              <a:rPr kumimoji="1" lang="zh-CN" altLang="en-US" sz="1600" dirty="0"/>
              <a:t>的搜索不支持</a:t>
            </a:r>
            <a:r>
              <a:rPr kumimoji="1" lang="zh-CN" altLang="en-US" sz="1600" b="1" dirty="0"/>
              <a:t>场景化的主题</a:t>
            </a:r>
            <a:r>
              <a:rPr kumimoji="1" lang="zh-CN" altLang="en-US" sz="1600" dirty="0"/>
              <a:t>搜索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33%</a:t>
            </a:r>
            <a:r>
              <a:rPr kumimoji="1" lang="zh-CN" altLang="en-US" sz="1600" dirty="0"/>
              <a:t>的搜索不支持</a:t>
            </a:r>
            <a:r>
              <a:rPr kumimoji="1" lang="zh-CN" altLang="en-US" sz="1600" b="1" dirty="0"/>
              <a:t>符号化或缩略</a:t>
            </a:r>
            <a:r>
              <a:rPr kumimoji="1" lang="zh-CN" altLang="en-US" sz="1600" dirty="0"/>
              <a:t>的便捷搜索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27%</a:t>
            </a:r>
            <a:r>
              <a:rPr kumimoji="1" lang="zh-CN" altLang="en-US" sz="1600" dirty="0"/>
              <a:t>的搜索不能容忍</a:t>
            </a:r>
            <a:r>
              <a:rPr kumimoji="1" lang="en-US" altLang="zh-CN" sz="1600" dirty="0"/>
              <a:t>Query</a:t>
            </a:r>
            <a:r>
              <a:rPr kumimoji="1" lang="zh-CN" altLang="en-US" sz="1600" b="1" dirty="0"/>
              <a:t>漏拼或错拼</a:t>
            </a:r>
            <a:r>
              <a:rPr kumimoji="1" lang="zh-CN" altLang="en-US" sz="1600" dirty="0"/>
              <a:t>的情况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70%</a:t>
            </a:r>
            <a:r>
              <a:rPr kumimoji="1" lang="zh-CN" altLang="en-US" sz="1600" dirty="0"/>
              <a:t>的搜索未能提供合理的搜索</a:t>
            </a:r>
            <a:r>
              <a:rPr kumimoji="1" lang="zh-CN" altLang="en-US" sz="1600" b="1" dirty="0"/>
              <a:t>排序理由</a:t>
            </a:r>
            <a:endParaRPr kumimoji="1"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……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AA75EB-17E8-464C-8438-00A3E369D4CD}"/>
              </a:ext>
            </a:extLst>
          </p:cNvPr>
          <p:cNvSpPr txBox="1"/>
          <p:nvPr/>
        </p:nvSpPr>
        <p:spPr>
          <a:xfrm>
            <a:off x="335360" y="5034103"/>
            <a:ext cx="7013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合格的电商搜索引擎一般要支持到五个以上的</a:t>
            </a:r>
            <a:r>
              <a:rPr kumimoji="1" lang="en-US" altLang="zh-CN" sz="1600" dirty="0"/>
              <a:t>Query</a:t>
            </a:r>
            <a:r>
              <a:rPr kumimoji="1" lang="zh-CN" altLang="en-US" sz="1600" dirty="0"/>
              <a:t>类型，</a:t>
            </a:r>
            <a:endParaRPr kumimoji="1" lang="en-US" altLang="zh-CN" sz="1600" dirty="0"/>
          </a:p>
          <a:p>
            <a:r>
              <a:rPr kumimoji="1" lang="zh-CN" altLang="en-US" sz="1600" dirty="0"/>
              <a:t>而大多数私域电商平台甚至连最基础的</a:t>
            </a:r>
            <a:r>
              <a:rPr kumimoji="1" lang="zh-CN" altLang="en-US" sz="1600" b="1" dirty="0"/>
              <a:t>准确搜索</a:t>
            </a:r>
            <a:r>
              <a:rPr kumimoji="1" lang="zh-CN" altLang="en-US" sz="1600" dirty="0"/>
              <a:t>和</a:t>
            </a:r>
            <a:r>
              <a:rPr kumimoji="1" lang="zh-CN" altLang="en-US" sz="1600" b="1" dirty="0"/>
              <a:t>特征搜索</a:t>
            </a:r>
            <a:r>
              <a:rPr kumimoji="1" lang="zh-CN" altLang="en-US" sz="1600" dirty="0"/>
              <a:t>也未能满足。</a:t>
            </a:r>
          </a:p>
        </p:txBody>
      </p:sp>
    </p:spTree>
    <p:extLst>
      <p:ext uri="{BB962C8B-B14F-4D97-AF65-F5344CB8AC3E}">
        <p14:creationId xmlns:p14="http://schemas.microsoft.com/office/powerpoint/2010/main" val="959484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14778</TotalTime>
  <Words>2352</Words>
  <Application>Microsoft Macintosh PowerPoint</Application>
  <PresentationFormat>宽屏</PresentationFormat>
  <Paragraphs>452</Paragraphs>
  <Slides>23</Slides>
  <Notes>12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等线</vt:lpstr>
      <vt:lpstr>等线 Light</vt:lpstr>
      <vt:lpstr>Microsoft YaHei</vt:lpstr>
      <vt:lpstr>Microsoft YaHei</vt:lpstr>
      <vt:lpstr>FangSong</vt:lpstr>
      <vt:lpstr>FZLanTingHei-R-GBK</vt:lpstr>
      <vt:lpstr>KaiTi</vt:lpstr>
      <vt:lpstr>Kaiti SC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电商搜索需求分析</vt:lpstr>
      <vt:lpstr>电商搜索需求分析 —— 电商平台类型的演进</vt:lpstr>
      <vt:lpstr>电商搜索需求分析 —— 电商营销的市场规模</vt:lpstr>
      <vt:lpstr>电商搜索需求分析 —— 从电商平台的视角</vt:lpstr>
      <vt:lpstr>电商搜索需求分析 —— 从搜索Query的视角</vt:lpstr>
      <vt:lpstr>电商搜索需求分析 —— 从用户和商户的视角</vt:lpstr>
      <vt:lpstr>电商搜索需求分析 —— 搜索与推荐</vt:lpstr>
      <vt:lpstr>腾讯电商搜索的优势</vt:lpstr>
      <vt:lpstr>电商搜索需求分析</vt:lpstr>
      <vt:lpstr>通用的搜索技术主要流程</vt:lpstr>
      <vt:lpstr>OpenSearch 阿里云开放搜索框架</vt:lpstr>
      <vt:lpstr>Azure Cognitive Search 微软认知搜索</vt:lpstr>
      <vt:lpstr>电商搜索需求分析</vt:lpstr>
      <vt:lpstr>企业数智电商搜索要点</vt:lpstr>
      <vt:lpstr>企业数智电商搜索框架设计</vt:lpstr>
      <vt:lpstr>电商搜索需求分析</vt:lpstr>
      <vt:lpstr>基于云服务的搜索变现模式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T163379</dc:creator>
  <cp:lastModifiedBy>Microsoft Office User</cp:lastModifiedBy>
  <cp:revision>135</cp:revision>
  <dcterms:created xsi:type="dcterms:W3CDTF">2020-12-04T02:50:39Z</dcterms:created>
  <dcterms:modified xsi:type="dcterms:W3CDTF">2020-12-30T08:34:35Z</dcterms:modified>
</cp:coreProperties>
</file>